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0" r:id="rId4"/>
    <p:sldMasterId id="2147483808" r:id="rId5"/>
  </p:sldMasterIdLst>
  <p:notesMasterIdLst>
    <p:notesMasterId r:id="rId37"/>
  </p:notesMasterIdLst>
  <p:handoutMasterIdLst>
    <p:handoutMasterId r:id="rId38"/>
  </p:handoutMasterIdLst>
  <p:sldIdLst>
    <p:sldId id="634" r:id="rId6"/>
    <p:sldId id="661" r:id="rId7"/>
    <p:sldId id="676" r:id="rId8"/>
    <p:sldId id="696" r:id="rId9"/>
    <p:sldId id="663" r:id="rId10"/>
    <p:sldId id="677" r:id="rId11"/>
    <p:sldId id="678" r:id="rId12"/>
    <p:sldId id="665" r:id="rId13"/>
    <p:sldId id="674" r:id="rId14"/>
    <p:sldId id="683" r:id="rId15"/>
    <p:sldId id="684" r:id="rId16"/>
    <p:sldId id="685" r:id="rId17"/>
    <p:sldId id="671" r:id="rId18"/>
    <p:sldId id="686" r:id="rId19"/>
    <p:sldId id="687" r:id="rId20"/>
    <p:sldId id="688" r:id="rId21"/>
    <p:sldId id="670" r:id="rId22"/>
    <p:sldId id="679" r:id="rId23"/>
    <p:sldId id="682" r:id="rId24"/>
    <p:sldId id="666" r:id="rId25"/>
    <p:sldId id="689" r:id="rId26"/>
    <p:sldId id="690" r:id="rId27"/>
    <p:sldId id="691" r:id="rId28"/>
    <p:sldId id="693" r:id="rId29"/>
    <p:sldId id="695" r:id="rId30"/>
    <p:sldId id="692" r:id="rId31"/>
    <p:sldId id="697" r:id="rId32"/>
    <p:sldId id="698" r:id="rId33"/>
    <p:sldId id="675" r:id="rId34"/>
    <p:sldId id="668" r:id="rId35"/>
    <p:sldId id="653" r:id="rId36"/>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8BF"/>
    <a:srgbClr val="FFF2CC"/>
    <a:srgbClr val="D4FFD4"/>
    <a:srgbClr val="D4382C"/>
    <a:srgbClr val="0F3856"/>
    <a:srgbClr val="DAC2EC"/>
    <a:srgbClr val="DF03FD"/>
    <a:srgbClr val="558ED5"/>
    <a:srgbClr val="06C0C5"/>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7" d="100"/>
          <a:sy n="67" d="100"/>
        </p:scale>
        <p:origin x="825" y="4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7" d="100"/>
          <a:sy n="57" d="100"/>
        </p:scale>
        <p:origin x="2808" y="42"/>
      </p:cViewPr>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16"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1048917"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2D8DF117-F36D-4197-BD9C-D7ED3849AC71}" type="datetimeFigureOut">
              <a:rPr lang="en-US" smtClean="0"/>
              <a:t>1/27/2022</a:t>
            </a:fld>
            <a:endParaRPr lang="en-US"/>
          </a:p>
        </p:txBody>
      </p:sp>
      <p:sp>
        <p:nvSpPr>
          <p:cNvPr id="1048918"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1048919"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947E158A-1141-4D06-B23B-564A108BEC69}" type="slidenum">
              <a:rPr lang="en-US" smtClean="0"/>
              <a:t>‹#›</a:t>
            </a:fld>
            <a:endParaRPr lang="en-US"/>
          </a:p>
        </p:txBody>
      </p:sp>
    </p:spTree>
    <p:extLst>
      <p:ext uri="{BB962C8B-B14F-4D97-AF65-F5344CB8AC3E}">
        <p14:creationId xmlns:p14="http://schemas.microsoft.com/office/powerpoint/2010/main" val="3051881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10"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1048911"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2C69B06-AE52-4203-9155-65C4258A32D1}" type="datetimeFigureOut">
              <a:rPr lang="en-US" smtClean="0"/>
              <a:t>1/27/2022</a:t>
            </a:fld>
            <a:endParaRPr lang="en-US"/>
          </a:p>
        </p:txBody>
      </p:sp>
      <p:sp>
        <p:nvSpPr>
          <p:cNvPr id="1048912"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1048913"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4"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1048915"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E10FB84E-2805-4468-A00F-CFA6F38630CE}" type="slidenum">
              <a:rPr lang="en-US" smtClean="0"/>
              <a:t>‹#›</a:t>
            </a:fld>
            <a:endParaRPr lang="en-US"/>
          </a:p>
        </p:txBody>
      </p:sp>
    </p:spTree>
    <p:extLst>
      <p:ext uri="{BB962C8B-B14F-4D97-AF65-F5344CB8AC3E}">
        <p14:creationId xmlns:p14="http://schemas.microsoft.com/office/powerpoint/2010/main" val="306109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82E1281C-38DA-4818-8C55-31099151AAF6}" type="datetimeFigureOut">
              <a:rPr lang="id-ID" smtClean="0"/>
              <a:t>27/01/2022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08287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2E1281C-38DA-4818-8C55-31099151AAF6}" type="datetimeFigureOut">
              <a:rPr lang="id-ID" smtClean="0"/>
              <a:t>27/01/2022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521525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2E1281C-38DA-4818-8C55-31099151AAF6}" type="datetimeFigureOut">
              <a:rPr lang="id-ID" smtClean="0"/>
              <a:t>27/01/2022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1264042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06327" y="0"/>
            <a:ext cx="9785672" cy="6857990"/>
          </a:xfrm>
          <a:custGeom>
            <a:avLst/>
            <a:gdLst>
              <a:gd name="connsiteX0" fmla="*/ 7058515 w 9785672"/>
              <a:gd name="connsiteY0" fmla="*/ 5556240 h 6857990"/>
              <a:gd name="connsiteX1" fmla="*/ 8373966 w 9785672"/>
              <a:gd name="connsiteY1" fmla="*/ 5556240 h 6857990"/>
              <a:gd name="connsiteX2" fmla="*/ 8373966 w 9785672"/>
              <a:gd name="connsiteY2" fmla="*/ 6857990 h 6857990"/>
              <a:gd name="connsiteX3" fmla="*/ 7058515 w 9785672"/>
              <a:gd name="connsiteY3" fmla="*/ 6857990 h 6857990"/>
              <a:gd name="connsiteX4" fmla="*/ 8470218 w 9785672"/>
              <a:gd name="connsiteY4" fmla="*/ 5556238 h 6857990"/>
              <a:gd name="connsiteX5" fmla="*/ 9785669 w 9785672"/>
              <a:gd name="connsiteY5" fmla="*/ 5556238 h 6857990"/>
              <a:gd name="connsiteX6" fmla="*/ 9785669 w 9785672"/>
              <a:gd name="connsiteY6" fmla="*/ 6857988 h 6857990"/>
              <a:gd name="connsiteX7" fmla="*/ 8470218 w 9785672"/>
              <a:gd name="connsiteY7" fmla="*/ 6857988 h 6857990"/>
              <a:gd name="connsiteX8" fmla="*/ 4235112 w 9785672"/>
              <a:gd name="connsiteY8" fmla="*/ 4167182 h 6857990"/>
              <a:gd name="connsiteX9" fmla="*/ 5550563 w 9785672"/>
              <a:gd name="connsiteY9" fmla="*/ 4167182 h 6857990"/>
              <a:gd name="connsiteX10" fmla="*/ 5550563 w 9785672"/>
              <a:gd name="connsiteY10" fmla="*/ 5468932 h 6857990"/>
              <a:gd name="connsiteX11" fmla="*/ 4235112 w 9785672"/>
              <a:gd name="connsiteY11" fmla="*/ 5468932 h 6857990"/>
              <a:gd name="connsiteX12" fmla="*/ 5646815 w 9785672"/>
              <a:gd name="connsiteY12" fmla="*/ 4167180 h 6857990"/>
              <a:gd name="connsiteX13" fmla="*/ 6962266 w 9785672"/>
              <a:gd name="connsiteY13" fmla="*/ 4167180 h 6857990"/>
              <a:gd name="connsiteX14" fmla="*/ 6962266 w 9785672"/>
              <a:gd name="connsiteY14" fmla="*/ 5468930 h 6857990"/>
              <a:gd name="connsiteX15" fmla="*/ 5646815 w 9785672"/>
              <a:gd name="connsiteY15" fmla="*/ 5468930 h 6857990"/>
              <a:gd name="connsiteX16" fmla="*/ 7058518 w 9785672"/>
              <a:gd name="connsiteY16" fmla="*/ 4167178 h 6857990"/>
              <a:gd name="connsiteX17" fmla="*/ 8373969 w 9785672"/>
              <a:gd name="connsiteY17" fmla="*/ 4167178 h 6857990"/>
              <a:gd name="connsiteX18" fmla="*/ 8373969 w 9785672"/>
              <a:gd name="connsiteY18" fmla="*/ 5468928 h 6857990"/>
              <a:gd name="connsiteX19" fmla="*/ 7058518 w 9785672"/>
              <a:gd name="connsiteY19" fmla="*/ 5468928 h 6857990"/>
              <a:gd name="connsiteX20" fmla="*/ 8470221 w 9785672"/>
              <a:gd name="connsiteY20" fmla="*/ 4167176 h 6857990"/>
              <a:gd name="connsiteX21" fmla="*/ 9785672 w 9785672"/>
              <a:gd name="connsiteY21" fmla="*/ 4167176 h 6857990"/>
              <a:gd name="connsiteX22" fmla="*/ 9785672 w 9785672"/>
              <a:gd name="connsiteY22" fmla="*/ 5468926 h 6857990"/>
              <a:gd name="connsiteX23" fmla="*/ 8470221 w 9785672"/>
              <a:gd name="connsiteY23" fmla="*/ 5468926 h 6857990"/>
              <a:gd name="connsiteX24" fmla="*/ 7058516 w 9785672"/>
              <a:gd name="connsiteY24" fmla="*/ 2778117 h 6857990"/>
              <a:gd name="connsiteX25" fmla="*/ 8373967 w 9785672"/>
              <a:gd name="connsiteY25" fmla="*/ 2778117 h 6857990"/>
              <a:gd name="connsiteX26" fmla="*/ 8373967 w 9785672"/>
              <a:gd name="connsiteY26" fmla="*/ 4079866 h 6857990"/>
              <a:gd name="connsiteX27" fmla="*/ 7058516 w 9785672"/>
              <a:gd name="connsiteY27" fmla="*/ 4079866 h 6857990"/>
              <a:gd name="connsiteX28" fmla="*/ 8470219 w 9785672"/>
              <a:gd name="connsiteY28" fmla="*/ 2778114 h 6857990"/>
              <a:gd name="connsiteX29" fmla="*/ 9785670 w 9785672"/>
              <a:gd name="connsiteY29" fmla="*/ 2778114 h 6857990"/>
              <a:gd name="connsiteX30" fmla="*/ 9785670 w 9785672"/>
              <a:gd name="connsiteY30" fmla="*/ 4079864 h 6857990"/>
              <a:gd name="connsiteX31" fmla="*/ 8470219 w 9785672"/>
              <a:gd name="connsiteY31" fmla="*/ 4079864 h 6857990"/>
              <a:gd name="connsiteX32" fmla="*/ 0 w 9785672"/>
              <a:gd name="connsiteY32" fmla="*/ 1389065 h 6857990"/>
              <a:gd name="connsiteX33" fmla="*/ 1315452 w 9785672"/>
              <a:gd name="connsiteY33" fmla="*/ 1389065 h 6857990"/>
              <a:gd name="connsiteX34" fmla="*/ 1315452 w 9785672"/>
              <a:gd name="connsiteY34" fmla="*/ 2690815 h 6857990"/>
              <a:gd name="connsiteX35" fmla="*/ 0 w 9785672"/>
              <a:gd name="connsiteY35" fmla="*/ 2690815 h 6857990"/>
              <a:gd name="connsiteX36" fmla="*/ 1411703 w 9785672"/>
              <a:gd name="connsiteY36" fmla="*/ 1389063 h 6857990"/>
              <a:gd name="connsiteX37" fmla="*/ 2727154 w 9785672"/>
              <a:gd name="connsiteY37" fmla="*/ 1389063 h 6857990"/>
              <a:gd name="connsiteX38" fmla="*/ 2727154 w 9785672"/>
              <a:gd name="connsiteY38" fmla="*/ 2690813 h 6857990"/>
              <a:gd name="connsiteX39" fmla="*/ 1411703 w 9785672"/>
              <a:gd name="connsiteY39" fmla="*/ 2690813 h 6857990"/>
              <a:gd name="connsiteX40" fmla="*/ 2823405 w 9785672"/>
              <a:gd name="connsiteY40" fmla="*/ 1389061 h 6857990"/>
              <a:gd name="connsiteX41" fmla="*/ 4138856 w 9785672"/>
              <a:gd name="connsiteY41" fmla="*/ 1389061 h 6857990"/>
              <a:gd name="connsiteX42" fmla="*/ 4138856 w 9785672"/>
              <a:gd name="connsiteY42" fmla="*/ 2690811 h 6857990"/>
              <a:gd name="connsiteX43" fmla="*/ 2823405 w 9785672"/>
              <a:gd name="connsiteY43" fmla="*/ 2690811 h 6857990"/>
              <a:gd name="connsiteX44" fmla="*/ 4235108 w 9785672"/>
              <a:gd name="connsiteY44" fmla="*/ 1389059 h 6857990"/>
              <a:gd name="connsiteX45" fmla="*/ 5550559 w 9785672"/>
              <a:gd name="connsiteY45" fmla="*/ 1389059 h 6857990"/>
              <a:gd name="connsiteX46" fmla="*/ 5550559 w 9785672"/>
              <a:gd name="connsiteY46" fmla="*/ 2690809 h 6857990"/>
              <a:gd name="connsiteX47" fmla="*/ 4235108 w 9785672"/>
              <a:gd name="connsiteY47" fmla="*/ 2690809 h 6857990"/>
              <a:gd name="connsiteX48" fmla="*/ 5646811 w 9785672"/>
              <a:gd name="connsiteY48" fmla="*/ 1389057 h 6857990"/>
              <a:gd name="connsiteX49" fmla="*/ 6962262 w 9785672"/>
              <a:gd name="connsiteY49" fmla="*/ 1389057 h 6857990"/>
              <a:gd name="connsiteX50" fmla="*/ 6962262 w 9785672"/>
              <a:gd name="connsiteY50" fmla="*/ 2690806 h 6857990"/>
              <a:gd name="connsiteX51" fmla="*/ 5646811 w 9785672"/>
              <a:gd name="connsiteY51" fmla="*/ 2690806 h 6857990"/>
              <a:gd name="connsiteX52" fmla="*/ 7058514 w 9785672"/>
              <a:gd name="connsiteY52" fmla="*/ 1389055 h 6857990"/>
              <a:gd name="connsiteX53" fmla="*/ 8373965 w 9785672"/>
              <a:gd name="connsiteY53" fmla="*/ 1389055 h 6857990"/>
              <a:gd name="connsiteX54" fmla="*/ 8373965 w 9785672"/>
              <a:gd name="connsiteY54" fmla="*/ 2690805 h 6857990"/>
              <a:gd name="connsiteX55" fmla="*/ 7058514 w 9785672"/>
              <a:gd name="connsiteY55" fmla="*/ 2690805 h 6857990"/>
              <a:gd name="connsiteX56" fmla="*/ 8470217 w 9785672"/>
              <a:gd name="connsiteY56" fmla="*/ 1389052 h 6857990"/>
              <a:gd name="connsiteX57" fmla="*/ 9785668 w 9785672"/>
              <a:gd name="connsiteY57" fmla="*/ 1389052 h 6857990"/>
              <a:gd name="connsiteX58" fmla="*/ 9785668 w 9785672"/>
              <a:gd name="connsiteY58" fmla="*/ 2690802 h 6857990"/>
              <a:gd name="connsiteX59" fmla="*/ 8470217 w 9785672"/>
              <a:gd name="connsiteY59" fmla="*/ 2690802 h 6857990"/>
              <a:gd name="connsiteX60" fmla="*/ 1411706 w 9785672"/>
              <a:gd name="connsiteY60" fmla="*/ 2 h 6857990"/>
              <a:gd name="connsiteX61" fmla="*/ 2727156 w 9785672"/>
              <a:gd name="connsiteY61" fmla="*/ 2 h 6857990"/>
              <a:gd name="connsiteX62" fmla="*/ 2727156 w 9785672"/>
              <a:gd name="connsiteY62" fmla="*/ 1301751 h 6857990"/>
              <a:gd name="connsiteX63" fmla="*/ 1411706 w 9785672"/>
              <a:gd name="connsiteY63" fmla="*/ 1301751 h 6857990"/>
              <a:gd name="connsiteX64" fmla="*/ 8470220 w 9785672"/>
              <a:gd name="connsiteY64" fmla="*/ 0 h 6857990"/>
              <a:gd name="connsiteX65" fmla="*/ 9785671 w 9785672"/>
              <a:gd name="connsiteY65" fmla="*/ 0 h 6857990"/>
              <a:gd name="connsiteX66" fmla="*/ 9785671 w 9785672"/>
              <a:gd name="connsiteY66" fmla="*/ 1301741 h 6857990"/>
              <a:gd name="connsiteX67" fmla="*/ 8470220 w 9785672"/>
              <a:gd name="connsiteY67" fmla="*/ 1301741 h 6857990"/>
              <a:gd name="connsiteX68" fmla="*/ 7058517 w 9785672"/>
              <a:gd name="connsiteY68" fmla="*/ 0 h 6857990"/>
              <a:gd name="connsiteX69" fmla="*/ 8373968 w 9785672"/>
              <a:gd name="connsiteY69" fmla="*/ 0 h 6857990"/>
              <a:gd name="connsiteX70" fmla="*/ 8373968 w 9785672"/>
              <a:gd name="connsiteY70" fmla="*/ 1301743 h 6857990"/>
              <a:gd name="connsiteX71" fmla="*/ 7058517 w 9785672"/>
              <a:gd name="connsiteY71" fmla="*/ 1301743 h 6857990"/>
              <a:gd name="connsiteX72" fmla="*/ 5646814 w 9785672"/>
              <a:gd name="connsiteY72" fmla="*/ 0 h 6857990"/>
              <a:gd name="connsiteX73" fmla="*/ 6962265 w 9785672"/>
              <a:gd name="connsiteY73" fmla="*/ 0 h 6857990"/>
              <a:gd name="connsiteX74" fmla="*/ 6962265 w 9785672"/>
              <a:gd name="connsiteY74" fmla="*/ 1301745 h 6857990"/>
              <a:gd name="connsiteX75" fmla="*/ 5646814 w 9785672"/>
              <a:gd name="connsiteY75" fmla="*/ 1301745 h 6857990"/>
              <a:gd name="connsiteX76" fmla="*/ 4235111 w 9785672"/>
              <a:gd name="connsiteY76" fmla="*/ 0 h 6857990"/>
              <a:gd name="connsiteX77" fmla="*/ 5550562 w 9785672"/>
              <a:gd name="connsiteY77" fmla="*/ 0 h 6857990"/>
              <a:gd name="connsiteX78" fmla="*/ 5550562 w 9785672"/>
              <a:gd name="connsiteY78" fmla="*/ 1301747 h 6857990"/>
              <a:gd name="connsiteX79" fmla="*/ 4235111 w 9785672"/>
              <a:gd name="connsiteY79" fmla="*/ 1301747 h 6857990"/>
              <a:gd name="connsiteX80" fmla="*/ 2823408 w 9785672"/>
              <a:gd name="connsiteY80" fmla="*/ 0 h 6857990"/>
              <a:gd name="connsiteX81" fmla="*/ 4138859 w 9785672"/>
              <a:gd name="connsiteY81" fmla="*/ 0 h 6857990"/>
              <a:gd name="connsiteX82" fmla="*/ 4138859 w 9785672"/>
              <a:gd name="connsiteY82" fmla="*/ 1301749 h 6857990"/>
              <a:gd name="connsiteX83" fmla="*/ 2823408 w 9785672"/>
              <a:gd name="connsiteY83" fmla="*/ 1301749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9785672" h="6857990">
                <a:moveTo>
                  <a:pt x="7058515" y="5556240"/>
                </a:moveTo>
                <a:lnTo>
                  <a:pt x="8373966" y="5556240"/>
                </a:lnTo>
                <a:lnTo>
                  <a:pt x="8373966" y="6857990"/>
                </a:lnTo>
                <a:lnTo>
                  <a:pt x="7058515" y="6857990"/>
                </a:lnTo>
                <a:close/>
                <a:moveTo>
                  <a:pt x="8470218" y="5556238"/>
                </a:moveTo>
                <a:lnTo>
                  <a:pt x="9785669" y="5556238"/>
                </a:lnTo>
                <a:lnTo>
                  <a:pt x="9785669" y="6857988"/>
                </a:lnTo>
                <a:lnTo>
                  <a:pt x="8470218" y="6857988"/>
                </a:lnTo>
                <a:close/>
                <a:moveTo>
                  <a:pt x="4235112" y="4167182"/>
                </a:moveTo>
                <a:lnTo>
                  <a:pt x="5550563" y="4167182"/>
                </a:lnTo>
                <a:lnTo>
                  <a:pt x="5550563" y="5468932"/>
                </a:lnTo>
                <a:lnTo>
                  <a:pt x="4235112" y="5468932"/>
                </a:lnTo>
                <a:close/>
                <a:moveTo>
                  <a:pt x="5646815" y="4167180"/>
                </a:moveTo>
                <a:lnTo>
                  <a:pt x="6962266" y="4167180"/>
                </a:lnTo>
                <a:lnTo>
                  <a:pt x="6962266" y="5468930"/>
                </a:lnTo>
                <a:lnTo>
                  <a:pt x="5646815" y="5468930"/>
                </a:lnTo>
                <a:close/>
                <a:moveTo>
                  <a:pt x="7058518" y="4167178"/>
                </a:moveTo>
                <a:lnTo>
                  <a:pt x="8373969" y="4167178"/>
                </a:lnTo>
                <a:lnTo>
                  <a:pt x="8373969" y="5468928"/>
                </a:lnTo>
                <a:lnTo>
                  <a:pt x="7058518" y="5468928"/>
                </a:lnTo>
                <a:close/>
                <a:moveTo>
                  <a:pt x="8470221" y="4167176"/>
                </a:moveTo>
                <a:lnTo>
                  <a:pt x="9785672" y="4167176"/>
                </a:lnTo>
                <a:lnTo>
                  <a:pt x="9785672" y="5468926"/>
                </a:lnTo>
                <a:lnTo>
                  <a:pt x="8470221" y="5468926"/>
                </a:lnTo>
                <a:close/>
                <a:moveTo>
                  <a:pt x="7058516" y="2778117"/>
                </a:moveTo>
                <a:lnTo>
                  <a:pt x="8373967" y="2778117"/>
                </a:lnTo>
                <a:lnTo>
                  <a:pt x="8373967" y="4079866"/>
                </a:lnTo>
                <a:lnTo>
                  <a:pt x="7058516" y="4079866"/>
                </a:lnTo>
                <a:close/>
                <a:moveTo>
                  <a:pt x="8470219" y="2778114"/>
                </a:moveTo>
                <a:lnTo>
                  <a:pt x="9785670" y="2778114"/>
                </a:lnTo>
                <a:lnTo>
                  <a:pt x="9785670" y="4079864"/>
                </a:lnTo>
                <a:lnTo>
                  <a:pt x="8470219" y="4079864"/>
                </a:lnTo>
                <a:close/>
                <a:moveTo>
                  <a:pt x="0" y="1389065"/>
                </a:moveTo>
                <a:lnTo>
                  <a:pt x="1315452" y="1389065"/>
                </a:lnTo>
                <a:lnTo>
                  <a:pt x="1315452" y="2690815"/>
                </a:lnTo>
                <a:lnTo>
                  <a:pt x="0" y="2690815"/>
                </a:lnTo>
                <a:close/>
                <a:moveTo>
                  <a:pt x="1411703" y="1389063"/>
                </a:moveTo>
                <a:lnTo>
                  <a:pt x="2727154" y="1389063"/>
                </a:lnTo>
                <a:lnTo>
                  <a:pt x="2727154" y="2690813"/>
                </a:lnTo>
                <a:lnTo>
                  <a:pt x="1411703" y="2690813"/>
                </a:lnTo>
                <a:close/>
                <a:moveTo>
                  <a:pt x="2823405" y="1389061"/>
                </a:moveTo>
                <a:lnTo>
                  <a:pt x="4138856" y="1389061"/>
                </a:lnTo>
                <a:lnTo>
                  <a:pt x="4138856" y="2690811"/>
                </a:lnTo>
                <a:lnTo>
                  <a:pt x="2823405" y="2690811"/>
                </a:lnTo>
                <a:close/>
                <a:moveTo>
                  <a:pt x="4235108" y="1389059"/>
                </a:moveTo>
                <a:lnTo>
                  <a:pt x="5550559" y="1389059"/>
                </a:lnTo>
                <a:lnTo>
                  <a:pt x="5550559" y="2690809"/>
                </a:lnTo>
                <a:lnTo>
                  <a:pt x="4235108" y="2690809"/>
                </a:lnTo>
                <a:close/>
                <a:moveTo>
                  <a:pt x="5646811" y="1389057"/>
                </a:moveTo>
                <a:lnTo>
                  <a:pt x="6962262" y="1389057"/>
                </a:lnTo>
                <a:lnTo>
                  <a:pt x="6962262" y="2690806"/>
                </a:lnTo>
                <a:lnTo>
                  <a:pt x="5646811" y="2690806"/>
                </a:lnTo>
                <a:close/>
                <a:moveTo>
                  <a:pt x="7058514" y="1389055"/>
                </a:moveTo>
                <a:lnTo>
                  <a:pt x="8373965" y="1389055"/>
                </a:lnTo>
                <a:lnTo>
                  <a:pt x="8373965" y="2690805"/>
                </a:lnTo>
                <a:lnTo>
                  <a:pt x="7058514" y="2690805"/>
                </a:lnTo>
                <a:close/>
                <a:moveTo>
                  <a:pt x="8470217" y="1389052"/>
                </a:moveTo>
                <a:lnTo>
                  <a:pt x="9785668" y="1389052"/>
                </a:lnTo>
                <a:lnTo>
                  <a:pt x="9785668" y="2690802"/>
                </a:lnTo>
                <a:lnTo>
                  <a:pt x="8470217" y="2690802"/>
                </a:lnTo>
                <a:close/>
                <a:moveTo>
                  <a:pt x="1411706" y="2"/>
                </a:moveTo>
                <a:lnTo>
                  <a:pt x="2727156" y="2"/>
                </a:lnTo>
                <a:lnTo>
                  <a:pt x="2727156" y="1301751"/>
                </a:lnTo>
                <a:lnTo>
                  <a:pt x="1411706" y="1301751"/>
                </a:lnTo>
                <a:close/>
                <a:moveTo>
                  <a:pt x="8470220" y="0"/>
                </a:moveTo>
                <a:lnTo>
                  <a:pt x="9785671" y="0"/>
                </a:lnTo>
                <a:lnTo>
                  <a:pt x="9785671" y="1301741"/>
                </a:lnTo>
                <a:lnTo>
                  <a:pt x="8470220" y="1301741"/>
                </a:lnTo>
                <a:close/>
                <a:moveTo>
                  <a:pt x="7058517" y="0"/>
                </a:moveTo>
                <a:lnTo>
                  <a:pt x="8373968" y="0"/>
                </a:lnTo>
                <a:lnTo>
                  <a:pt x="8373968" y="1301743"/>
                </a:lnTo>
                <a:lnTo>
                  <a:pt x="7058517" y="1301743"/>
                </a:lnTo>
                <a:close/>
                <a:moveTo>
                  <a:pt x="5646814" y="0"/>
                </a:moveTo>
                <a:lnTo>
                  <a:pt x="6962265" y="0"/>
                </a:lnTo>
                <a:lnTo>
                  <a:pt x="6962265" y="1301745"/>
                </a:lnTo>
                <a:lnTo>
                  <a:pt x="5646814" y="1301745"/>
                </a:lnTo>
                <a:close/>
                <a:moveTo>
                  <a:pt x="4235111" y="0"/>
                </a:moveTo>
                <a:lnTo>
                  <a:pt x="5550562" y="0"/>
                </a:lnTo>
                <a:lnTo>
                  <a:pt x="5550562" y="1301747"/>
                </a:lnTo>
                <a:lnTo>
                  <a:pt x="4235111" y="1301747"/>
                </a:lnTo>
                <a:close/>
                <a:moveTo>
                  <a:pt x="2823408" y="0"/>
                </a:moveTo>
                <a:lnTo>
                  <a:pt x="4138859" y="0"/>
                </a:lnTo>
                <a:lnTo>
                  <a:pt x="4138859" y="1301749"/>
                </a:lnTo>
                <a:lnTo>
                  <a:pt x="2823408" y="1301749"/>
                </a:lnTo>
                <a:close/>
              </a:path>
            </a:pathLst>
          </a:custGeom>
        </p:spPr>
        <p:txBody>
          <a:bodyPr wrap="square">
            <a:noAutofit/>
          </a:bodyPr>
          <a:lstStyle/>
          <a:p>
            <a:endParaRPr lang="en-US" dirty="0"/>
          </a:p>
        </p:txBody>
      </p:sp>
    </p:spTree>
    <p:extLst>
      <p:ext uri="{BB962C8B-B14F-4D97-AF65-F5344CB8AC3E}">
        <p14:creationId xmlns:p14="http://schemas.microsoft.com/office/powerpoint/2010/main" val="17983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88B6-C99D-624C-931A-02A8F94B44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D7B62A-3404-EA4B-B123-58396080BB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D2044-B1E2-3741-B6B3-40AC00645249}"/>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54E83AB-8833-4C4B-B153-C233CE1FCF6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2727D24-ABCD-C441-B166-7B7357A6193D}"/>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765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4C03-FFC6-F544-B0FE-640C41A167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8FCB3-688B-4644-BFE2-C1D69151D0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D8F38-882E-E048-8A7C-DF1DE7081181}"/>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5D6C3E3-C9BC-6641-BD1B-FD717D759E8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C991693-673A-B04F-B315-F0A9EA2E4D05}"/>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1091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E34F-F1A8-4A40-AF43-E879634E1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12994C-0691-234A-B39A-547FF98BC2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E32F02-9D0A-B843-BFFF-B34CFAF24222}"/>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BE92A71-EFFA-0B45-94F2-767301DACEE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6EED516-71B2-C242-ADAF-95F9A52C6E06}"/>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7619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670A-C0A7-C047-914B-08068D0312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E3FB65-B362-8D45-9989-7C0B814FB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79BA6-C7BC-7949-ACE0-D61B01F2C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6A8CC-9867-6F4B-9AC2-BF5C42F6D051}"/>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BD078B17-9CCF-8249-AF3F-CFFFB8AEF39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E0C2F78B-BD90-964C-8D61-20DF080F39F6}"/>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1490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95DA-5889-DB4C-8F72-02EB69843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EA25E2-D5A1-424A-B2F9-7E9EB1512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9F1AEC-5E59-A54E-8DE4-BD86773F60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7106E0-1104-7241-B243-41DC77468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B81E20-87BC-BC40-8590-A856217A96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C03F9-6659-D349-BCE5-0F74D74B50B8}"/>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E794C19-C590-4D43-804E-3F32AC671CE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528E84F-8928-F94B-A139-7588BACBD75D}"/>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733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0F72-20E9-0845-B3AA-56299DB589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57530-7306-214B-BF5C-D166758E8B3E}"/>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3690217A-A674-934F-902E-B66AEC61499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1ADBC2C-9FFB-7749-B741-1658F84EDD6F}"/>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8834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25594-8996-3243-A4BF-215497A2C346}"/>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822D43C7-2292-3C47-89BA-E4DB357B062F}"/>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5366C112-80C0-4449-AF5E-C9E238A9E001}"/>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pic>
        <p:nvPicPr>
          <p:cNvPr id="5" name="Picture 4">
            <a:extLst>
              <a:ext uri="{FF2B5EF4-FFF2-40B4-BE49-F238E27FC236}">
                <a16:creationId xmlns:a16="http://schemas.microsoft.com/office/drawing/2014/main" id="{EAF2B5ED-035A-9D43-A1ED-7977D076927A}"/>
              </a:ext>
            </a:extLst>
          </p:cNvPr>
          <p:cNvPicPr>
            <a:picLocks noChangeAspect="1"/>
          </p:cNvPicPr>
          <p:nvPr userDrawn="1"/>
        </p:nvPicPr>
        <p:blipFill>
          <a:blip r:embed="rId2"/>
          <a:stretch>
            <a:fillRect/>
          </a:stretch>
        </p:blipFill>
        <p:spPr>
          <a:xfrm>
            <a:off x="399802" y="173011"/>
            <a:ext cx="864096" cy="864096"/>
          </a:xfrm>
          <a:prstGeom prst="rect">
            <a:avLst/>
          </a:prstGeom>
        </p:spPr>
      </p:pic>
      <p:sp>
        <p:nvSpPr>
          <p:cNvPr id="6" name="Rectangle 5">
            <a:extLst>
              <a:ext uri="{FF2B5EF4-FFF2-40B4-BE49-F238E27FC236}">
                <a16:creationId xmlns:a16="http://schemas.microsoft.com/office/drawing/2014/main" id="{2718A52B-0373-9743-BF7C-CA97EEF659A2}"/>
              </a:ext>
            </a:extLst>
          </p:cNvPr>
          <p:cNvSpPr/>
          <p:nvPr userDrawn="1"/>
        </p:nvSpPr>
        <p:spPr>
          <a:xfrm>
            <a:off x="399802" y="1046034"/>
            <a:ext cx="825867" cy="369332"/>
          </a:xfrm>
          <a:prstGeom prst="rect">
            <a:avLst/>
          </a:prstGeom>
        </p:spPr>
        <p:txBody>
          <a:bodyPr wrap="none">
            <a:spAutoFit/>
          </a:bodyPr>
          <a:lstStyle/>
          <a:p>
            <a:r>
              <a:rPr lang="en-US" b="1" dirty="0">
                <a:ln w="12700">
                  <a:solidFill>
                    <a:srgbClr val="44546A">
                      <a:satMod val="155000"/>
                    </a:srgbClr>
                  </a:solidFill>
                  <a:prstDash val="solid"/>
                </a:ln>
                <a:solidFill>
                  <a:srgbClr val="FFFFFF"/>
                </a:solidFill>
                <a:effectLst>
                  <a:outerShdw blurRad="41275" dist="20320" dir="1800000" algn="tl" rotWithShape="0">
                    <a:srgbClr val="000000">
                      <a:alpha val="40000"/>
                    </a:srgbClr>
                  </a:outerShdw>
                </a:effectLst>
                <a:latin typeface="Arial Black"/>
                <a:cs typeface="Arial Black"/>
              </a:rPr>
              <a:t>MWA</a:t>
            </a:r>
            <a:endParaRPr lang="en-US" dirty="0">
              <a:solidFill>
                <a:srgbClr val="FFFFFF"/>
              </a:solidFill>
            </a:endParaRPr>
          </a:p>
        </p:txBody>
      </p:sp>
    </p:spTree>
    <p:extLst>
      <p:ext uri="{BB962C8B-B14F-4D97-AF65-F5344CB8AC3E}">
        <p14:creationId xmlns:p14="http://schemas.microsoft.com/office/powerpoint/2010/main" val="2405749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2E1281C-38DA-4818-8C55-31099151AAF6}" type="datetimeFigureOut">
              <a:rPr lang="id-ID" smtClean="0"/>
              <a:t>27/01/2022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781885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EA82-CD72-FB45-9D45-596B6F6A3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0D8C2-A24B-E047-839B-CAC919293C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ABD11-23CC-B947-81E3-2AC217F4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FD659-C003-8346-AB21-82ACD343409A}"/>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F975CA5-8561-634B-8A1D-9BD28327FAE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6E41F64-C0FF-F94E-B2FD-B6566D090EBF}"/>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55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7E77-19EE-494F-BEDA-59C1F37E1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B24144-1B27-1347-9B87-A4C715EAA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C0669-E4B6-F845-8EC9-B0EF614E4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8FE4B-2CF4-834C-8B51-8FC1D68DF30F}"/>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7A27ED2D-8756-5840-A26B-A276555F998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B9E4847-54B5-6042-AD12-293B86C20A74}"/>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4170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00D0-EE72-B64C-8BC3-FDD3C73DA8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812A60-512A-8544-BBE4-8A2222A2C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61CDA-9D22-9942-AB9D-EF7EED5CB31A}"/>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5FFEC90-A5B6-8749-89BA-8AA661C969F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B0F9B87-5E5A-FE4D-B1E2-6C1F692073C9}"/>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4921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794EF6-E898-4E48-A3F8-833B71EFB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24680C-63B8-D14D-A4F7-BEA642FD0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2839E-1993-6A44-8637-476597953584}"/>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54CB07D-D237-E34C-A563-F3B11A35C0D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59F82D2-C6B8-0743-BD99-32F2B28772D2}"/>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0461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20AA-0992-FA43-A594-1FCAF09266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D5A909-C375-B040-AADC-9B2CBC39D6F5}"/>
              </a:ext>
            </a:extLst>
          </p:cNvPr>
          <p:cNvSpPr>
            <a:spLocks noGrp="1"/>
          </p:cNvSpPr>
          <p:nvPr>
            <p:ph type="dt" sz="half" idx="10"/>
          </p:nvPr>
        </p:nvSpPr>
        <p:spPr/>
        <p:txBody>
          <a:body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BC6860B9-1B15-7841-923D-35EEFD401D8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BBF616-3709-0B40-B51D-5CBCDF43F4A2}"/>
              </a:ext>
            </a:extLst>
          </p:cNvPr>
          <p:cNvSpPr>
            <a:spLocks noGrp="1"/>
          </p:cNvSpPr>
          <p:nvPr>
            <p:ph type="sldNum" sz="quarter" idx="12"/>
          </p:nvPr>
        </p:nvSpPr>
        <p:spPr/>
        <p:txBody>
          <a:body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844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E1281C-38DA-4818-8C55-31099151AAF6}" type="datetimeFigureOut">
              <a:rPr lang="id-ID" smtClean="0"/>
              <a:t>27/01/2022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21718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82E1281C-38DA-4818-8C55-31099151AAF6}" type="datetimeFigureOut">
              <a:rPr lang="id-ID" smtClean="0"/>
              <a:t>27/01/2022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192980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82E1281C-38DA-4818-8C55-31099151AAF6}" type="datetimeFigureOut">
              <a:rPr lang="id-ID" smtClean="0"/>
              <a:t>27/01/2022</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42341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82E1281C-38DA-4818-8C55-31099151AAF6}" type="datetimeFigureOut">
              <a:rPr lang="id-ID" smtClean="0"/>
              <a:t>27/01/2022</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582871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1281C-38DA-4818-8C55-31099151AAF6}" type="datetimeFigureOut">
              <a:rPr lang="id-ID" smtClean="0"/>
              <a:t>27/01/2022</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418800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E1281C-38DA-4818-8C55-31099151AAF6}" type="datetimeFigureOut">
              <a:rPr lang="id-ID" smtClean="0"/>
              <a:t>27/01/2022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189591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E1281C-38DA-4818-8C55-31099151AAF6}" type="datetimeFigureOut">
              <a:rPr lang="id-ID" smtClean="0"/>
              <a:t>27/01/2022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C349A58-51A0-4C6E-8FC7-DE2BA11E5516}" type="slidenum">
              <a:rPr lang="id-ID" smtClean="0"/>
              <a:t>‹#›</a:t>
            </a:fld>
            <a:endParaRPr lang="id-ID"/>
          </a:p>
        </p:txBody>
      </p:sp>
    </p:spTree>
    <p:extLst>
      <p:ext uri="{BB962C8B-B14F-4D97-AF65-F5344CB8AC3E}">
        <p14:creationId xmlns:p14="http://schemas.microsoft.com/office/powerpoint/2010/main" val="294350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1281C-38DA-4818-8C55-31099151AAF6}" type="datetimeFigureOut">
              <a:rPr lang="id-ID" smtClean="0"/>
              <a:t>27/01/2022</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349A58-51A0-4C6E-8FC7-DE2BA11E5516}" type="slidenum">
              <a:rPr lang="id-ID" smtClean="0"/>
              <a:t>‹#›</a:t>
            </a:fld>
            <a:endParaRPr lang="id-ID"/>
          </a:p>
        </p:txBody>
      </p:sp>
    </p:spTree>
    <p:extLst>
      <p:ext uri="{BB962C8B-B14F-4D97-AF65-F5344CB8AC3E}">
        <p14:creationId xmlns:p14="http://schemas.microsoft.com/office/powerpoint/2010/main" val="299687040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94431-4679-D745-9337-8BB94E4A3F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6E886F-AB6D-3642-9169-7ED3B49BD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A9EF8-E9A4-794F-8413-FD8B5CE06F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9E3EB-C542-D442-9DDB-70377DD76B13}" type="datetimeFigureOut">
              <a:rPr lang="en-US" smtClean="0">
                <a:solidFill>
                  <a:prstClr val="black">
                    <a:tint val="75000"/>
                  </a:prstClr>
                </a:solidFill>
              </a:rPr>
              <a:pPr/>
              <a:t>1/27/2022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DE2F4BE-AF0A-A14D-93DD-C4860BA79C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3112C1C-C15A-0148-9E4D-2C5566912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03388-99AF-C847-84B3-AEA10EA2AB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802220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8.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448736"/>
            <a:ext cx="12192000" cy="3960528"/>
          </a:xfrm>
        </p:spPr>
        <p:txBody>
          <a:bodyPr>
            <a:normAutofit fontScale="85000" lnSpcReduction="20000"/>
          </a:bodyPr>
          <a:lstStyle/>
          <a:p>
            <a:r>
              <a:rPr lang="en-US" sz="3200" dirty="0"/>
              <a:t>TUGAS AKHIR</a:t>
            </a:r>
          </a:p>
          <a:p>
            <a:r>
              <a:rPr lang="en-US" sz="3200" b="1" dirty="0"/>
              <a:t>“PENERAPAN </a:t>
            </a:r>
            <a:r>
              <a:rPr lang="en-US" sz="3200" b="1" i="1" dirty="0"/>
              <a:t>UNIVERSAL SENTENCE ENCODER</a:t>
            </a:r>
            <a:r>
              <a:rPr lang="en-US" sz="3200" b="1" dirty="0"/>
              <a:t> (USE)</a:t>
            </a:r>
            <a:endParaRPr lang="id-ID" sz="3200" b="1" dirty="0"/>
          </a:p>
          <a:p>
            <a:r>
              <a:rPr lang="en-US" sz="3200" b="1" dirty="0"/>
              <a:t>UNTUK </a:t>
            </a:r>
            <a:r>
              <a:rPr lang="en-US" sz="3200" b="1" i="1" dirty="0"/>
              <a:t>LOCATION-AWARE CHATBOT </a:t>
            </a:r>
            <a:r>
              <a:rPr lang="en-US" sz="3200" b="1" dirty="0"/>
              <a:t>PADA APLIKASI</a:t>
            </a:r>
            <a:r>
              <a:rPr lang="id-ID" sz="3200" b="1" dirty="0"/>
              <a:t> </a:t>
            </a:r>
          </a:p>
          <a:p>
            <a:r>
              <a:rPr lang="id-ID" sz="3200" b="1" dirty="0"/>
              <a:t>LAYANAN </a:t>
            </a:r>
            <a:r>
              <a:rPr lang="en-US" sz="3200" b="1" dirty="0"/>
              <a:t>WISATA KEBUN BINATANG”</a:t>
            </a:r>
          </a:p>
          <a:p>
            <a:endParaRPr lang="en-US" sz="3200" b="1" dirty="0">
              <a:latin typeface="+mj-lt"/>
            </a:endParaRPr>
          </a:p>
          <a:p>
            <a:endParaRPr lang="en-US" sz="3200" b="1" dirty="0">
              <a:latin typeface="+mj-lt"/>
            </a:endParaRPr>
          </a:p>
          <a:p>
            <a:r>
              <a:rPr lang="id-ID" sz="3200" b="1" dirty="0">
                <a:latin typeface="+mj-lt"/>
              </a:rPr>
              <a:t>05111740000193</a:t>
            </a:r>
            <a:endParaRPr lang="en-US" sz="3200" b="1" dirty="0">
              <a:latin typeface="+mj-lt"/>
            </a:endParaRPr>
          </a:p>
          <a:p>
            <a:r>
              <a:rPr lang="id-ID" sz="3200" b="1" dirty="0">
                <a:latin typeface="+mj-lt"/>
              </a:rPr>
              <a:t>Vania Cikanindi</a:t>
            </a:r>
            <a:endParaRPr lang="en-US" sz="3200" b="1" dirty="0">
              <a:latin typeface="+mj-lt"/>
            </a:endParaRPr>
          </a:p>
          <a:p>
            <a:r>
              <a:rPr lang="en-US" sz="3200" b="1" dirty="0">
                <a:latin typeface="+mj-lt"/>
              </a:rPr>
              <a:t>Dr. Tech. Ir. R.V. Hari </a:t>
            </a:r>
            <a:r>
              <a:rPr lang="en-US" sz="3200" b="1" dirty="0" err="1">
                <a:latin typeface="+mj-lt"/>
              </a:rPr>
              <a:t>Ginardi</a:t>
            </a:r>
            <a:r>
              <a:rPr lang="en-US" sz="3200" b="1" dirty="0">
                <a:latin typeface="+mj-lt"/>
              </a:rPr>
              <a:t>, M.Sc. – </a:t>
            </a:r>
            <a:r>
              <a:rPr lang="en-US" sz="3200" b="1" dirty="0" err="1">
                <a:latin typeface="+mj-lt"/>
              </a:rPr>
              <a:t>Adhatus</a:t>
            </a:r>
            <a:r>
              <a:rPr lang="en-US" sz="3200" b="1" dirty="0">
                <a:latin typeface="+mj-lt"/>
              </a:rPr>
              <a:t> </a:t>
            </a:r>
            <a:r>
              <a:rPr lang="en-US" sz="3200" b="1" dirty="0" err="1">
                <a:latin typeface="+mj-lt"/>
              </a:rPr>
              <a:t>Solichah</a:t>
            </a:r>
            <a:r>
              <a:rPr lang="en-US" sz="3200" b="1" dirty="0">
                <a:latin typeface="+mj-lt"/>
              </a:rPr>
              <a:t> </a:t>
            </a:r>
            <a:r>
              <a:rPr lang="en-US" sz="3200" b="1" dirty="0" err="1">
                <a:latin typeface="+mj-lt"/>
              </a:rPr>
              <a:t>Ahmadiyah</a:t>
            </a:r>
            <a:r>
              <a:rPr lang="en-US" sz="3200" b="1" dirty="0">
                <a:latin typeface="+mj-lt"/>
              </a:rPr>
              <a:t>, </a:t>
            </a:r>
            <a:r>
              <a:rPr lang="en-US" sz="3200" b="1" dirty="0" err="1">
                <a:latin typeface="+mj-lt"/>
              </a:rPr>
              <a:t>S.Kom</a:t>
            </a:r>
            <a:r>
              <a:rPr lang="en-US" sz="3200" b="1" dirty="0">
                <a:latin typeface="+mj-lt"/>
              </a:rPr>
              <a:t>, M.Sc.</a:t>
            </a:r>
            <a:endParaRPr lang="id-ID" sz="3200" b="1" dirty="0">
              <a:latin typeface="+mj-lt"/>
            </a:endParaRPr>
          </a:p>
        </p:txBody>
      </p:sp>
      <p:pic>
        <p:nvPicPr>
          <p:cNvPr id="5" name="Picture 4" descr="A picture containing drawing&#10;&#10;Description automatically generated">
            <a:extLst>
              <a:ext uri="{FF2B5EF4-FFF2-40B4-BE49-F238E27FC236}">
                <a16:creationId xmlns:a16="http://schemas.microsoft.com/office/drawing/2014/main" id="{7E6BA19E-4D8C-4008-A9E8-0D4FA568E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420" y="76402"/>
            <a:ext cx="1260168" cy="1260168"/>
          </a:xfrm>
          <a:prstGeom prst="rect">
            <a:avLst/>
          </a:prstGeom>
        </p:spPr>
      </p:pic>
    </p:spTree>
    <p:extLst>
      <p:ext uri="{BB962C8B-B14F-4D97-AF65-F5344CB8AC3E}">
        <p14:creationId xmlns:p14="http://schemas.microsoft.com/office/powerpoint/2010/main" val="278243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DDA2-B3A7-47C0-B8E0-82758AE938DD}"/>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EEBFE28D-074F-47CE-B3D3-7B2131B595B6}"/>
              </a:ext>
            </a:extLst>
          </p:cNvPr>
          <p:cNvSpPr>
            <a:spLocks noGrp="1"/>
          </p:cNvSpPr>
          <p:nvPr>
            <p:ph idx="1"/>
          </p:nvPr>
        </p:nvSpPr>
        <p:spPr/>
        <p:txBody>
          <a:bodyPr/>
          <a:lstStyle/>
          <a:p>
            <a:pPr marL="0" indent="0">
              <a:buNone/>
            </a:pPr>
            <a:r>
              <a:rPr lang="id-ID" b="1" dirty="0"/>
              <a:t>Perancangan Basis Data</a:t>
            </a:r>
          </a:p>
          <a:p>
            <a:pPr marL="0" indent="0">
              <a:buNone/>
            </a:pPr>
            <a:r>
              <a:rPr lang="id-ID" i="1" dirty="0"/>
              <a:t>Realtime Database </a:t>
            </a:r>
            <a:r>
              <a:rPr lang="id-ID" dirty="0"/>
              <a:t>Firebase</a:t>
            </a:r>
          </a:p>
          <a:p>
            <a:pPr marL="0" indent="0">
              <a:buNone/>
            </a:pPr>
            <a:endParaRPr lang="en-GB" dirty="0"/>
          </a:p>
        </p:txBody>
      </p:sp>
      <p:pic>
        <p:nvPicPr>
          <p:cNvPr id="4" name="Picture 3" descr="Text&#10;&#10;Description automatically generated">
            <a:extLst>
              <a:ext uri="{FF2B5EF4-FFF2-40B4-BE49-F238E27FC236}">
                <a16:creationId xmlns:a16="http://schemas.microsoft.com/office/drawing/2014/main" id="{1B3EA8B9-285B-4493-AA1D-11DA7BF9DE2B}"/>
              </a:ext>
            </a:extLst>
          </p:cNvPr>
          <p:cNvPicPr/>
          <p:nvPr/>
        </p:nvPicPr>
        <p:blipFill>
          <a:blip r:embed="rId2"/>
          <a:stretch>
            <a:fillRect/>
          </a:stretch>
        </p:blipFill>
        <p:spPr>
          <a:xfrm>
            <a:off x="7122346" y="2888928"/>
            <a:ext cx="4270161" cy="1980264"/>
          </a:xfrm>
          <a:prstGeom prst="rect">
            <a:avLst/>
          </a:prstGeom>
        </p:spPr>
      </p:pic>
      <p:graphicFrame>
        <p:nvGraphicFramePr>
          <p:cNvPr id="5" name="Table 4">
            <a:extLst>
              <a:ext uri="{FF2B5EF4-FFF2-40B4-BE49-F238E27FC236}">
                <a16:creationId xmlns:a16="http://schemas.microsoft.com/office/drawing/2014/main" id="{59CF9C8D-B02A-466E-BEB5-E13FEE6F6A0E}"/>
              </a:ext>
            </a:extLst>
          </p:cNvPr>
          <p:cNvGraphicFramePr>
            <a:graphicFrameLocks noGrp="1"/>
          </p:cNvGraphicFramePr>
          <p:nvPr>
            <p:extLst>
              <p:ext uri="{D42A27DB-BD31-4B8C-83A1-F6EECF244321}">
                <p14:modId xmlns:p14="http://schemas.microsoft.com/office/powerpoint/2010/main" val="855946417"/>
              </p:ext>
            </p:extLst>
          </p:nvPr>
        </p:nvGraphicFramePr>
        <p:xfrm>
          <a:off x="1115762" y="3231360"/>
          <a:ext cx="5684241" cy="1295400"/>
        </p:xfrm>
        <a:graphic>
          <a:graphicData uri="http://schemas.openxmlformats.org/drawingml/2006/table">
            <a:tbl>
              <a:tblPr firstRow="1" firstCol="1" bandRow="1">
                <a:tableStyleId>{5940675A-B579-460E-94D1-54222C63F5DA}</a:tableStyleId>
              </a:tblPr>
              <a:tblGrid>
                <a:gridCol w="1894422">
                  <a:extLst>
                    <a:ext uri="{9D8B030D-6E8A-4147-A177-3AD203B41FA5}">
                      <a16:colId xmlns:a16="http://schemas.microsoft.com/office/drawing/2014/main" val="1710155111"/>
                    </a:ext>
                  </a:extLst>
                </a:gridCol>
                <a:gridCol w="1894422">
                  <a:extLst>
                    <a:ext uri="{9D8B030D-6E8A-4147-A177-3AD203B41FA5}">
                      <a16:colId xmlns:a16="http://schemas.microsoft.com/office/drawing/2014/main" val="524577446"/>
                    </a:ext>
                  </a:extLst>
                </a:gridCol>
                <a:gridCol w="1895397">
                  <a:extLst>
                    <a:ext uri="{9D8B030D-6E8A-4147-A177-3AD203B41FA5}">
                      <a16:colId xmlns:a16="http://schemas.microsoft.com/office/drawing/2014/main" val="3731516824"/>
                    </a:ext>
                  </a:extLst>
                </a:gridCol>
              </a:tblGrid>
              <a:tr h="257400">
                <a:tc>
                  <a:txBody>
                    <a:bodyPr/>
                    <a:lstStyle/>
                    <a:p>
                      <a:pPr algn="ctr">
                        <a:spcBef>
                          <a:spcPts val="200"/>
                        </a:spcBef>
                      </a:pPr>
                      <a:r>
                        <a:rPr lang="id-ID" sz="1700">
                          <a:effectLst/>
                        </a:rPr>
                        <a:t>Nama Atribut</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ctr"/>
                      <a:r>
                        <a:rPr lang="id-ID" sz="1700">
                          <a:effectLst/>
                        </a:rPr>
                        <a:t>Tipe Data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ctr"/>
                      <a:r>
                        <a:rPr lang="id-ID" sz="1700">
                          <a:effectLst/>
                        </a:rPr>
                        <a:t>Keterangan</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extLst>
                  <a:ext uri="{0D108BD9-81ED-4DB2-BD59-A6C34878D82A}">
                    <a16:rowId xmlns:a16="http://schemas.microsoft.com/office/drawing/2014/main" val="313589988"/>
                  </a:ext>
                </a:extLst>
              </a:tr>
              <a:tr h="514799">
                <a:tc>
                  <a:txBody>
                    <a:bodyPr/>
                    <a:lstStyle/>
                    <a:p>
                      <a:pPr algn="l"/>
                      <a:r>
                        <a:rPr lang="id-ID" sz="1700">
                          <a:effectLst/>
                        </a:rPr>
                        <a:t>pertanyaan</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l"/>
                      <a:r>
                        <a:rPr lang="id-ID" sz="1700" dirty="0">
                          <a:effectLst/>
                        </a:rPr>
                        <a:t>Data prediksi pertanyaan</a:t>
                      </a:r>
                      <a:endParaRPr lang="en-GB" sz="1700" dirty="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extLst>
                  <a:ext uri="{0D108BD9-81ED-4DB2-BD59-A6C34878D82A}">
                    <a16:rowId xmlns:a16="http://schemas.microsoft.com/office/drawing/2014/main" val="1653247226"/>
                  </a:ext>
                </a:extLst>
              </a:tr>
              <a:tr h="514799">
                <a:tc>
                  <a:txBody>
                    <a:bodyPr/>
                    <a:lstStyle/>
                    <a:p>
                      <a:pPr algn="l"/>
                      <a:r>
                        <a:rPr lang="id-ID" sz="1700">
                          <a:effectLst/>
                        </a:rPr>
                        <a:t>jawaban</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tc>
                  <a:txBody>
                    <a:bodyPr/>
                    <a:lstStyle/>
                    <a:p>
                      <a:pPr algn="l"/>
                      <a:r>
                        <a:rPr lang="id-ID" sz="1700" dirty="0">
                          <a:effectLst/>
                        </a:rPr>
                        <a:t>Jawaban dari data pertanyaan</a:t>
                      </a:r>
                      <a:endParaRPr lang="en-GB" sz="1700" dirty="0">
                        <a:effectLst/>
                        <a:latin typeface="Times New Roman" panose="02020603050405020304" pitchFamily="18" charset="0"/>
                        <a:ea typeface="Calibri" panose="020F0502020204030204" pitchFamily="34" charset="0"/>
                        <a:cs typeface="Arial" panose="020B0604020202020204" pitchFamily="34" charset="0"/>
                      </a:endParaRPr>
                    </a:p>
                  </a:txBody>
                  <a:tcPr marL="105300" marR="105300" marT="0" marB="0" anchor="ctr"/>
                </a:tc>
                <a:extLst>
                  <a:ext uri="{0D108BD9-81ED-4DB2-BD59-A6C34878D82A}">
                    <a16:rowId xmlns:a16="http://schemas.microsoft.com/office/drawing/2014/main" val="228571076"/>
                  </a:ext>
                </a:extLst>
              </a:tr>
            </a:tbl>
          </a:graphicData>
        </a:graphic>
      </p:graphicFrame>
    </p:spTree>
    <p:extLst>
      <p:ext uri="{BB962C8B-B14F-4D97-AF65-F5344CB8AC3E}">
        <p14:creationId xmlns:p14="http://schemas.microsoft.com/office/powerpoint/2010/main" val="189818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DDA2-B3A7-47C0-B8E0-82758AE938DD}"/>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EEBFE28D-074F-47CE-B3D3-7B2131B595B6}"/>
              </a:ext>
            </a:extLst>
          </p:cNvPr>
          <p:cNvSpPr>
            <a:spLocks noGrp="1"/>
          </p:cNvSpPr>
          <p:nvPr>
            <p:ph idx="1"/>
          </p:nvPr>
        </p:nvSpPr>
        <p:spPr/>
        <p:txBody>
          <a:bodyPr/>
          <a:lstStyle/>
          <a:p>
            <a:pPr marL="0" indent="0">
              <a:buNone/>
            </a:pPr>
            <a:r>
              <a:rPr lang="id-ID" b="1" dirty="0"/>
              <a:t>Perancangan Basis Data</a:t>
            </a:r>
          </a:p>
          <a:p>
            <a:pPr marL="0" indent="0">
              <a:buNone/>
            </a:pPr>
            <a:r>
              <a:rPr lang="id-ID" i="1" dirty="0"/>
              <a:t>Realtime Database </a:t>
            </a:r>
            <a:r>
              <a:rPr lang="id-ID" dirty="0"/>
              <a:t>Firebase</a:t>
            </a:r>
          </a:p>
          <a:p>
            <a:pPr marL="0" indent="0">
              <a:buNone/>
            </a:pPr>
            <a:endParaRPr lang="en-GB" dirty="0"/>
          </a:p>
        </p:txBody>
      </p:sp>
      <p:pic>
        <p:nvPicPr>
          <p:cNvPr id="6" name="Picture 5" descr="Text&#10;&#10;Description automatically generated">
            <a:extLst>
              <a:ext uri="{FF2B5EF4-FFF2-40B4-BE49-F238E27FC236}">
                <a16:creationId xmlns:a16="http://schemas.microsoft.com/office/drawing/2014/main" id="{5884672A-BA5B-4089-915A-2C257A99C5A8}"/>
              </a:ext>
            </a:extLst>
          </p:cNvPr>
          <p:cNvPicPr/>
          <p:nvPr/>
        </p:nvPicPr>
        <p:blipFill>
          <a:blip r:embed="rId2"/>
          <a:stretch>
            <a:fillRect/>
          </a:stretch>
        </p:blipFill>
        <p:spPr>
          <a:xfrm>
            <a:off x="7356168" y="2955447"/>
            <a:ext cx="2772385" cy="2146986"/>
          </a:xfrm>
          <a:prstGeom prst="rect">
            <a:avLst/>
          </a:prstGeom>
        </p:spPr>
      </p:pic>
      <p:graphicFrame>
        <p:nvGraphicFramePr>
          <p:cNvPr id="7" name="Table 6">
            <a:extLst>
              <a:ext uri="{FF2B5EF4-FFF2-40B4-BE49-F238E27FC236}">
                <a16:creationId xmlns:a16="http://schemas.microsoft.com/office/drawing/2014/main" id="{D14C7A7E-58FB-493F-A6C3-C7A4E54E1C9B}"/>
              </a:ext>
            </a:extLst>
          </p:cNvPr>
          <p:cNvGraphicFramePr>
            <a:graphicFrameLocks noGrp="1"/>
          </p:cNvGraphicFramePr>
          <p:nvPr>
            <p:extLst>
              <p:ext uri="{D42A27DB-BD31-4B8C-83A1-F6EECF244321}">
                <p14:modId xmlns:p14="http://schemas.microsoft.com/office/powerpoint/2010/main" val="982979048"/>
              </p:ext>
            </p:extLst>
          </p:nvPr>
        </p:nvGraphicFramePr>
        <p:xfrm>
          <a:off x="1055328" y="2955447"/>
          <a:ext cx="5868230" cy="2391579"/>
        </p:xfrm>
        <a:graphic>
          <a:graphicData uri="http://schemas.openxmlformats.org/drawingml/2006/table">
            <a:tbl>
              <a:tblPr firstRow="1" firstCol="1" bandRow="1">
                <a:tableStyleId>{5940675A-B579-460E-94D1-54222C63F5DA}</a:tableStyleId>
              </a:tblPr>
              <a:tblGrid>
                <a:gridCol w="1955741">
                  <a:extLst>
                    <a:ext uri="{9D8B030D-6E8A-4147-A177-3AD203B41FA5}">
                      <a16:colId xmlns:a16="http://schemas.microsoft.com/office/drawing/2014/main" val="1146228368"/>
                    </a:ext>
                  </a:extLst>
                </a:gridCol>
                <a:gridCol w="1955741">
                  <a:extLst>
                    <a:ext uri="{9D8B030D-6E8A-4147-A177-3AD203B41FA5}">
                      <a16:colId xmlns:a16="http://schemas.microsoft.com/office/drawing/2014/main" val="2755338845"/>
                    </a:ext>
                  </a:extLst>
                </a:gridCol>
                <a:gridCol w="1956748">
                  <a:extLst>
                    <a:ext uri="{9D8B030D-6E8A-4147-A177-3AD203B41FA5}">
                      <a16:colId xmlns:a16="http://schemas.microsoft.com/office/drawing/2014/main" val="2355473385"/>
                    </a:ext>
                  </a:extLst>
                </a:gridCol>
              </a:tblGrid>
              <a:tr h="265731">
                <a:tc>
                  <a:txBody>
                    <a:bodyPr/>
                    <a:lstStyle/>
                    <a:p>
                      <a:pPr algn="ctr">
                        <a:spcBef>
                          <a:spcPts val="200"/>
                        </a:spcBef>
                      </a:pPr>
                      <a:r>
                        <a:rPr lang="id-ID" sz="1700">
                          <a:effectLst/>
                        </a:rPr>
                        <a:t>Nama Atribut</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ctr"/>
                      <a:r>
                        <a:rPr lang="id-ID" sz="1700">
                          <a:effectLst/>
                        </a:rPr>
                        <a:t>Tipe Data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ctr"/>
                      <a:r>
                        <a:rPr lang="id-ID" sz="1700">
                          <a:effectLst/>
                        </a:rPr>
                        <a:t>Keterangan</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3229422600"/>
                  </a:ext>
                </a:extLst>
              </a:tr>
              <a:tr h="531462">
                <a:tc>
                  <a:txBody>
                    <a:bodyPr/>
                    <a:lstStyle/>
                    <a:p>
                      <a:pPr algn="l"/>
                      <a:r>
                        <a:rPr lang="id-ID" sz="1700" dirty="0">
                          <a:effectLst/>
                        </a:rPr>
                        <a:t>id</a:t>
                      </a:r>
                      <a:endParaRPr lang="en-GB" sz="1700" dirty="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Int</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Id dari data koleksi satwa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212375727"/>
                  </a:ext>
                </a:extLst>
              </a:tr>
              <a:tr h="265731">
                <a:tc>
                  <a:txBody>
                    <a:bodyPr/>
                    <a:lstStyle/>
                    <a:p>
                      <a:pPr algn="l"/>
                      <a:r>
                        <a:rPr lang="id-ID" sz="1700">
                          <a:effectLst/>
                        </a:rPr>
                        <a:t>nama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Nama dari satwa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2638154376"/>
                  </a:ext>
                </a:extLst>
              </a:tr>
              <a:tr h="265731">
                <a:tc>
                  <a:txBody>
                    <a:bodyPr/>
                    <a:lstStyle/>
                    <a:p>
                      <a:pPr algn="l"/>
                      <a:r>
                        <a:rPr lang="id-ID" sz="1700">
                          <a:effectLst/>
                        </a:rPr>
                        <a:t>deskripsi</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Deskripsi satwa</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2474020326"/>
                  </a:ext>
                </a:extLst>
              </a:tr>
              <a:tr h="531462">
                <a:tc>
                  <a:txBody>
                    <a:bodyPr/>
                    <a:lstStyle/>
                    <a:p>
                      <a:pPr algn="l"/>
                      <a:r>
                        <a:rPr lang="id-ID" sz="1700">
                          <a:effectLst/>
                        </a:rPr>
                        <a:t>latitude</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dirty="0">
                          <a:effectLst/>
                        </a:rPr>
                        <a:t>Posisi kandang pada garis lintang</a:t>
                      </a:r>
                      <a:endParaRPr lang="en-GB" sz="1700" dirty="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334139080"/>
                  </a:ext>
                </a:extLst>
              </a:tr>
              <a:tr h="531462">
                <a:tc>
                  <a:txBody>
                    <a:bodyPr/>
                    <a:lstStyle/>
                    <a:p>
                      <a:pPr algn="l"/>
                      <a:r>
                        <a:rPr lang="id-ID" sz="1700">
                          <a:effectLst/>
                        </a:rPr>
                        <a:t>longitude</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a:effectLst/>
                        </a:rPr>
                        <a:t>String</a:t>
                      </a:r>
                      <a:endParaRPr lang="en-GB" sz="170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tc>
                  <a:txBody>
                    <a:bodyPr/>
                    <a:lstStyle/>
                    <a:p>
                      <a:pPr algn="l"/>
                      <a:r>
                        <a:rPr lang="id-ID" sz="1700" dirty="0">
                          <a:effectLst/>
                        </a:rPr>
                        <a:t>Posisi kandang pada garis bujur</a:t>
                      </a:r>
                      <a:endParaRPr lang="en-GB" sz="1700" dirty="0">
                        <a:effectLst/>
                        <a:latin typeface="Times New Roman" panose="02020603050405020304" pitchFamily="18" charset="0"/>
                        <a:ea typeface="Calibri" panose="020F0502020204030204" pitchFamily="34" charset="0"/>
                        <a:cs typeface="Arial" panose="020B0604020202020204" pitchFamily="34" charset="0"/>
                      </a:endParaRPr>
                    </a:p>
                  </a:txBody>
                  <a:tcPr marL="108708" marR="108708" marT="0" marB="0" anchor="ctr"/>
                </a:tc>
                <a:extLst>
                  <a:ext uri="{0D108BD9-81ED-4DB2-BD59-A6C34878D82A}">
                    <a16:rowId xmlns:a16="http://schemas.microsoft.com/office/drawing/2014/main" val="2839509795"/>
                  </a:ext>
                </a:extLst>
              </a:tr>
            </a:tbl>
          </a:graphicData>
        </a:graphic>
      </p:graphicFrame>
    </p:spTree>
    <p:extLst>
      <p:ext uri="{BB962C8B-B14F-4D97-AF65-F5344CB8AC3E}">
        <p14:creationId xmlns:p14="http://schemas.microsoft.com/office/powerpoint/2010/main" val="880127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DDA2-B3A7-47C0-B8E0-82758AE938DD}"/>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EEBFE28D-074F-47CE-B3D3-7B2131B595B6}"/>
              </a:ext>
            </a:extLst>
          </p:cNvPr>
          <p:cNvSpPr>
            <a:spLocks noGrp="1"/>
          </p:cNvSpPr>
          <p:nvPr>
            <p:ph idx="1"/>
          </p:nvPr>
        </p:nvSpPr>
        <p:spPr/>
        <p:txBody>
          <a:bodyPr/>
          <a:lstStyle/>
          <a:p>
            <a:pPr marL="0" indent="0">
              <a:buNone/>
            </a:pPr>
            <a:r>
              <a:rPr lang="id-ID" b="1" dirty="0"/>
              <a:t>Perancangan Basis Data</a:t>
            </a:r>
          </a:p>
          <a:p>
            <a:pPr marL="0" indent="0">
              <a:buNone/>
            </a:pPr>
            <a:r>
              <a:rPr lang="id-ID" i="1" dirty="0"/>
              <a:t>Realtime Database </a:t>
            </a:r>
            <a:r>
              <a:rPr lang="id-ID" dirty="0"/>
              <a:t>Firebase</a:t>
            </a:r>
          </a:p>
          <a:p>
            <a:pPr marL="0" indent="0">
              <a:buNone/>
            </a:pPr>
            <a:endParaRPr lang="en-GB" dirty="0"/>
          </a:p>
        </p:txBody>
      </p:sp>
      <p:pic>
        <p:nvPicPr>
          <p:cNvPr id="8" name="Picture 7" descr="Text&#10;&#10;Description automatically generated">
            <a:extLst>
              <a:ext uri="{FF2B5EF4-FFF2-40B4-BE49-F238E27FC236}">
                <a16:creationId xmlns:a16="http://schemas.microsoft.com/office/drawing/2014/main" id="{9E26431C-29D2-43A6-BF34-4850B50EE71A}"/>
              </a:ext>
            </a:extLst>
          </p:cNvPr>
          <p:cNvPicPr/>
          <p:nvPr/>
        </p:nvPicPr>
        <p:blipFill>
          <a:blip r:embed="rId2"/>
          <a:stretch>
            <a:fillRect/>
          </a:stretch>
        </p:blipFill>
        <p:spPr>
          <a:xfrm>
            <a:off x="7356168" y="2981283"/>
            <a:ext cx="2446194" cy="2250300"/>
          </a:xfrm>
          <a:prstGeom prst="rect">
            <a:avLst/>
          </a:prstGeom>
        </p:spPr>
      </p:pic>
      <p:graphicFrame>
        <p:nvGraphicFramePr>
          <p:cNvPr id="4" name="Table 3">
            <a:extLst>
              <a:ext uri="{FF2B5EF4-FFF2-40B4-BE49-F238E27FC236}">
                <a16:creationId xmlns:a16="http://schemas.microsoft.com/office/drawing/2014/main" id="{A44DA500-C216-4436-81F2-F8AFB3117345}"/>
              </a:ext>
            </a:extLst>
          </p:cNvPr>
          <p:cNvGraphicFramePr>
            <a:graphicFrameLocks noGrp="1"/>
          </p:cNvGraphicFramePr>
          <p:nvPr>
            <p:extLst>
              <p:ext uri="{D42A27DB-BD31-4B8C-83A1-F6EECF244321}">
                <p14:modId xmlns:p14="http://schemas.microsoft.com/office/powerpoint/2010/main" val="2682029074"/>
              </p:ext>
            </p:extLst>
          </p:nvPr>
        </p:nvGraphicFramePr>
        <p:xfrm>
          <a:off x="1055328" y="2888928"/>
          <a:ext cx="5400455" cy="2690039"/>
        </p:xfrm>
        <a:graphic>
          <a:graphicData uri="http://schemas.openxmlformats.org/drawingml/2006/table">
            <a:tbl>
              <a:tblPr firstRow="1" firstCol="1" bandRow="1">
                <a:tableStyleId>{5940675A-B579-460E-94D1-54222C63F5DA}</a:tableStyleId>
              </a:tblPr>
              <a:tblGrid>
                <a:gridCol w="1799843">
                  <a:extLst>
                    <a:ext uri="{9D8B030D-6E8A-4147-A177-3AD203B41FA5}">
                      <a16:colId xmlns:a16="http://schemas.microsoft.com/office/drawing/2014/main" val="3605148608"/>
                    </a:ext>
                  </a:extLst>
                </a:gridCol>
                <a:gridCol w="1799843">
                  <a:extLst>
                    <a:ext uri="{9D8B030D-6E8A-4147-A177-3AD203B41FA5}">
                      <a16:colId xmlns:a16="http://schemas.microsoft.com/office/drawing/2014/main" val="2455251500"/>
                    </a:ext>
                  </a:extLst>
                </a:gridCol>
                <a:gridCol w="1800769">
                  <a:extLst>
                    <a:ext uri="{9D8B030D-6E8A-4147-A177-3AD203B41FA5}">
                      <a16:colId xmlns:a16="http://schemas.microsoft.com/office/drawing/2014/main" val="910655749"/>
                    </a:ext>
                  </a:extLst>
                </a:gridCol>
              </a:tblGrid>
              <a:tr h="244549">
                <a:tc>
                  <a:txBody>
                    <a:bodyPr/>
                    <a:lstStyle/>
                    <a:p>
                      <a:pPr algn="ctr">
                        <a:spcBef>
                          <a:spcPts val="200"/>
                        </a:spcBef>
                      </a:pPr>
                      <a:r>
                        <a:rPr lang="id-ID" sz="1600">
                          <a:effectLst/>
                        </a:rPr>
                        <a:t>Nama Atribut</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ctr"/>
                      <a:r>
                        <a:rPr lang="id-ID" sz="1600">
                          <a:effectLst/>
                        </a:rPr>
                        <a:t>Tipe Data</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ctr"/>
                      <a:r>
                        <a:rPr lang="id-ID" sz="1600">
                          <a:effectLst/>
                        </a:rPr>
                        <a:t>Keterangan</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960457353"/>
                  </a:ext>
                </a:extLst>
              </a:tr>
              <a:tr h="489098">
                <a:tc>
                  <a:txBody>
                    <a:bodyPr/>
                    <a:lstStyle/>
                    <a:p>
                      <a:pPr algn="l"/>
                      <a:r>
                        <a:rPr lang="id-ID" sz="1600">
                          <a:effectLst/>
                        </a:rPr>
                        <a:t>id</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Int</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Id dari data fasilitas</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251043291"/>
                  </a:ext>
                </a:extLst>
              </a:tr>
              <a:tr h="244549">
                <a:tc>
                  <a:txBody>
                    <a:bodyPr/>
                    <a:lstStyle/>
                    <a:p>
                      <a:pPr algn="l"/>
                      <a:r>
                        <a:rPr lang="id-ID" sz="1600">
                          <a:effectLst/>
                        </a:rPr>
                        <a:t>nama</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Nama fasilitas</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348290419"/>
                  </a:ext>
                </a:extLst>
              </a:tr>
              <a:tr h="244549">
                <a:tc>
                  <a:txBody>
                    <a:bodyPr/>
                    <a:lstStyle/>
                    <a:p>
                      <a:pPr algn="l"/>
                      <a:r>
                        <a:rPr lang="id-ID" sz="1600">
                          <a:effectLst/>
                        </a:rPr>
                        <a:t>deskripsi</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Deskripsi fasilitas</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610669366"/>
                  </a:ext>
                </a:extLst>
              </a:tr>
              <a:tr h="489098">
                <a:tc>
                  <a:txBody>
                    <a:bodyPr/>
                    <a:lstStyle/>
                    <a:p>
                      <a:pPr algn="l"/>
                      <a:r>
                        <a:rPr lang="id-ID" sz="1600">
                          <a:effectLst/>
                        </a:rPr>
                        <a:t>latitude</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Posisi fasilitas pada garis lintang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483786542"/>
                  </a:ext>
                </a:extLst>
              </a:tr>
              <a:tr h="489098">
                <a:tc>
                  <a:txBody>
                    <a:bodyPr/>
                    <a:lstStyle/>
                    <a:p>
                      <a:pPr algn="l"/>
                      <a:r>
                        <a:rPr lang="id-ID" sz="1600">
                          <a:effectLst/>
                        </a:rPr>
                        <a:t>longitude</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Posisi fasilitas pada garis bujur</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625974315"/>
                  </a:ext>
                </a:extLst>
              </a:tr>
              <a:tr h="244549">
                <a:tc>
                  <a:txBody>
                    <a:bodyPr/>
                    <a:lstStyle/>
                    <a:p>
                      <a:pPr algn="l"/>
                      <a:r>
                        <a:rPr lang="id-ID" sz="1600">
                          <a:effectLst/>
                        </a:rPr>
                        <a:t>jam_buka</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Jam buka fasilitas</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517450935"/>
                  </a:ext>
                </a:extLst>
              </a:tr>
              <a:tr h="244549">
                <a:tc>
                  <a:txBody>
                    <a:bodyPr/>
                    <a:lstStyle/>
                    <a:p>
                      <a:pPr algn="l"/>
                      <a:r>
                        <a:rPr lang="id-ID" sz="1600">
                          <a:effectLst/>
                        </a:rPr>
                        <a:t>jam_tutup</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a:effectLst/>
                        </a:rPr>
                        <a:t>String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tc>
                  <a:txBody>
                    <a:bodyPr/>
                    <a:lstStyle/>
                    <a:p>
                      <a:pPr algn="l"/>
                      <a:r>
                        <a:rPr lang="id-ID" sz="1600" dirty="0">
                          <a:effectLst/>
                        </a:rPr>
                        <a:t>Jam tutup fasilitas</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100043" marR="100043" marT="0" marB="0" anchor="ctr"/>
                </a:tc>
                <a:extLst>
                  <a:ext uri="{0D108BD9-81ED-4DB2-BD59-A6C34878D82A}">
                    <a16:rowId xmlns:a16="http://schemas.microsoft.com/office/drawing/2014/main" val="1560818888"/>
                  </a:ext>
                </a:extLst>
              </a:tr>
            </a:tbl>
          </a:graphicData>
        </a:graphic>
      </p:graphicFrame>
    </p:spTree>
    <p:extLst>
      <p:ext uri="{BB962C8B-B14F-4D97-AF65-F5344CB8AC3E}">
        <p14:creationId xmlns:p14="http://schemas.microsoft.com/office/powerpoint/2010/main" val="10260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err="1"/>
              <a:t>Perancangan</a:t>
            </a:r>
            <a:r>
              <a:rPr lang="en-US" dirty="0"/>
              <a:t> </a:t>
            </a:r>
            <a:r>
              <a:rPr lang="id-ID" dirty="0"/>
              <a:t>Si</a:t>
            </a:r>
            <a:r>
              <a:rPr lang="en-US" dirty="0"/>
              <a:t>stem</a:t>
            </a:r>
            <a:r>
              <a:rPr lang="id-ID" dirty="0"/>
              <a:t>				</a:t>
            </a:r>
            <a:endParaRPr lang="en-US" dirty="0"/>
          </a:p>
        </p:txBody>
      </p:sp>
      <p:sp>
        <p:nvSpPr>
          <p:cNvPr id="6" name="Content Placeholder 2">
            <a:extLst>
              <a:ext uri="{FF2B5EF4-FFF2-40B4-BE49-F238E27FC236}">
                <a16:creationId xmlns:a16="http://schemas.microsoft.com/office/drawing/2014/main" id="{27126F8A-7975-47D8-B4A5-B1F8684446A9}"/>
              </a:ext>
            </a:extLst>
          </p:cNvPr>
          <p:cNvSpPr txBox="1">
            <a:spLocks/>
          </p:cNvSpPr>
          <p:nvPr/>
        </p:nvSpPr>
        <p:spPr>
          <a:xfrm>
            <a:off x="838200" y="16906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d-ID" sz="2400" dirty="0"/>
              <a:t>Diagram Kasus Penggunaan</a:t>
            </a:r>
            <a:endParaRPr lang="en-US" sz="2400" dirty="0"/>
          </a:p>
        </p:txBody>
      </p:sp>
      <p:sp>
        <p:nvSpPr>
          <p:cNvPr id="4" name="Content Placeholder 3">
            <a:extLst>
              <a:ext uri="{FF2B5EF4-FFF2-40B4-BE49-F238E27FC236}">
                <a16:creationId xmlns:a16="http://schemas.microsoft.com/office/drawing/2014/main" id="{24157499-4622-42C9-89E0-39E39BB683E3}"/>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A85C5B93-125A-4801-A004-E8279654CA43}"/>
              </a:ext>
            </a:extLst>
          </p:cNvPr>
          <p:cNvPicPr>
            <a:picLocks noChangeAspect="1"/>
          </p:cNvPicPr>
          <p:nvPr/>
        </p:nvPicPr>
        <p:blipFill>
          <a:blip r:embed="rId2"/>
          <a:stretch>
            <a:fillRect/>
          </a:stretch>
        </p:blipFill>
        <p:spPr>
          <a:xfrm>
            <a:off x="2945580" y="2258844"/>
            <a:ext cx="4986828" cy="3682135"/>
          </a:xfrm>
          <a:prstGeom prst="rect">
            <a:avLst/>
          </a:prstGeom>
        </p:spPr>
      </p:pic>
    </p:spTree>
    <p:extLst>
      <p:ext uri="{BB962C8B-B14F-4D97-AF65-F5344CB8AC3E}">
        <p14:creationId xmlns:p14="http://schemas.microsoft.com/office/powerpoint/2010/main" val="185880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547F-53A3-4522-AF39-4E4ADBC9A9E9}"/>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A30D5DB9-2BA4-4445-B1ED-1A38557D079A}"/>
              </a:ext>
            </a:extLst>
          </p:cNvPr>
          <p:cNvSpPr>
            <a:spLocks noGrp="1"/>
          </p:cNvSpPr>
          <p:nvPr>
            <p:ph idx="1"/>
          </p:nvPr>
        </p:nvSpPr>
        <p:spPr/>
        <p:txBody>
          <a:bodyPr/>
          <a:lstStyle/>
          <a:p>
            <a:pPr marL="0" indent="0">
              <a:buNone/>
            </a:pPr>
            <a:r>
              <a:rPr lang="id-ID" b="1" dirty="0"/>
              <a:t>Deskripsi Kasus Penggunaan</a:t>
            </a:r>
            <a:endParaRPr lang="en-GB" b="1" dirty="0"/>
          </a:p>
        </p:txBody>
      </p:sp>
      <p:graphicFrame>
        <p:nvGraphicFramePr>
          <p:cNvPr id="4" name="Table 3">
            <a:extLst>
              <a:ext uri="{FF2B5EF4-FFF2-40B4-BE49-F238E27FC236}">
                <a16:creationId xmlns:a16="http://schemas.microsoft.com/office/drawing/2014/main" id="{7221A819-9DAE-405E-8C0D-4F3ADB927B6D}"/>
              </a:ext>
            </a:extLst>
          </p:cNvPr>
          <p:cNvGraphicFramePr>
            <a:graphicFrameLocks noGrp="1"/>
          </p:cNvGraphicFramePr>
          <p:nvPr>
            <p:extLst>
              <p:ext uri="{D42A27DB-BD31-4B8C-83A1-F6EECF244321}">
                <p14:modId xmlns:p14="http://schemas.microsoft.com/office/powerpoint/2010/main" val="589214906"/>
              </p:ext>
            </p:extLst>
          </p:nvPr>
        </p:nvGraphicFramePr>
        <p:xfrm>
          <a:off x="1055328" y="2681733"/>
          <a:ext cx="4844601" cy="2639121"/>
        </p:xfrm>
        <a:graphic>
          <a:graphicData uri="http://schemas.openxmlformats.org/drawingml/2006/table">
            <a:tbl>
              <a:tblPr firstRow="1" firstCol="1" bandRow="1">
                <a:tableStyleId>{8799B23B-EC83-4686-B30A-512413B5E67A}</a:tableStyleId>
              </a:tblPr>
              <a:tblGrid>
                <a:gridCol w="2201369">
                  <a:extLst>
                    <a:ext uri="{9D8B030D-6E8A-4147-A177-3AD203B41FA5}">
                      <a16:colId xmlns:a16="http://schemas.microsoft.com/office/drawing/2014/main" val="1354178454"/>
                    </a:ext>
                  </a:extLst>
                </a:gridCol>
                <a:gridCol w="2643232">
                  <a:extLst>
                    <a:ext uri="{9D8B030D-6E8A-4147-A177-3AD203B41FA5}">
                      <a16:colId xmlns:a16="http://schemas.microsoft.com/office/drawing/2014/main" val="2761940021"/>
                    </a:ext>
                  </a:extLst>
                </a:gridCol>
              </a:tblGrid>
              <a:tr h="218250">
                <a:tc>
                  <a:txBody>
                    <a:bodyPr/>
                    <a:lstStyle/>
                    <a:p>
                      <a:pPr algn="just">
                        <a:spcBef>
                          <a:spcPts val="200"/>
                        </a:spcBef>
                      </a:pPr>
                      <a:r>
                        <a:rPr lang="en-GB" sz="1400" dirty="0">
                          <a:effectLst/>
                        </a:rPr>
                        <a:t>Nama Use Cas</a:t>
                      </a:r>
                      <a:r>
                        <a:rPr lang="id-ID" sz="1400" dirty="0">
                          <a:effectLst/>
                        </a:rPr>
                        <a:t>e</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a:effectLst/>
                        </a:rPr>
                        <a:t>Melihat Peta Kebun Binatang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3776762632"/>
                  </a:ext>
                </a:extLst>
              </a:tr>
              <a:tr h="218250">
                <a:tc>
                  <a:txBody>
                    <a:bodyPr/>
                    <a:lstStyle/>
                    <a:p>
                      <a:pPr algn="just"/>
                      <a:r>
                        <a:rPr lang="en-GB" sz="1400">
                          <a:effectLst/>
                        </a:rPr>
                        <a:t>Kode Use Case</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a:effectLst/>
                        </a:rPr>
                        <a:t>UC01</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3455922099"/>
                  </a:ext>
                </a:extLst>
              </a:tr>
              <a:tr h="222383">
                <a:tc>
                  <a:txBody>
                    <a:bodyPr/>
                    <a:lstStyle/>
                    <a:p>
                      <a:pPr algn="just"/>
                      <a:r>
                        <a:rPr lang="en-GB" sz="1400" dirty="0" err="1">
                          <a:effectLst/>
                        </a:rPr>
                        <a:t>Aktor</a:t>
                      </a:r>
                      <a:r>
                        <a:rPr lang="en-GB" sz="1400" dirty="0">
                          <a:effectLst/>
                        </a:rPr>
                        <a:t> </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err="1">
                          <a:effectLst/>
                        </a:rPr>
                        <a:t>Pengunjung</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2241029916"/>
                  </a:ext>
                </a:extLst>
              </a:tr>
              <a:tr h="436499">
                <a:tc>
                  <a:txBody>
                    <a:bodyPr/>
                    <a:lstStyle/>
                    <a:p>
                      <a:pPr algn="just"/>
                      <a:r>
                        <a:rPr lang="en-GB" sz="1400">
                          <a:effectLst/>
                        </a:rPr>
                        <a:t>Deskripsi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err="1">
                          <a:effectLst/>
                        </a:rPr>
                        <a:t>Pengunjung</a:t>
                      </a:r>
                      <a:r>
                        <a:rPr lang="en-GB" sz="1400" dirty="0">
                          <a:effectLst/>
                        </a:rPr>
                        <a:t> </a:t>
                      </a:r>
                      <a:r>
                        <a:rPr lang="en-GB" sz="1400" dirty="0" err="1">
                          <a:effectLst/>
                        </a:rPr>
                        <a:t>melihat</a:t>
                      </a:r>
                      <a:r>
                        <a:rPr lang="en-GB" sz="1400" dirty="0">
                          <a:effectLst/>
                        </a:rPr>
                        <a:t> </a:t>
                      </a:r>
                      <a:r>
                        <a:rPr lang="en-GB" sz="1400" dirty="0" err="1">
                          <a:effectLst/>
                        </a:rPr>
                        <a:t>peta</a:t>
                      </a:r>
                      <a:r>
                        <a:rPr lang="en-GB" sz="1400" dirty="0">
                          <a:effectLst/>
                        </a:rPr>
                        <a:t> </a:t>
                      </a:r>
                      <a:r>
                        <a:rPr lang="en-GB" sz="1400" dirty="0" err="1">
                          <a:effectLst/>
                        </a:rPr>
                        <a:t>kebun</a:t>
                      </a:r>
                      <a:r>
                        <a:rPr lang="en-GB" sz="1400" dirty="0">
                          <a:effectLst/>
                        </a:rPr>
                        <a:t> </a:t>
                      </a:r>
                      <a:r>
                        <a:rPr lang="en-GB" sz="1400" dirty="0" err="1">
                          <a:effectLst/>
                        </a:rPr>
                        <a:t>binatang</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1222324165"/>
                  </a:ext>
                </a:extLst>
              </a:tr>
              <a:tr h="218250">
                <a:tc>
                  <a:txBody>
                    <a:bodyPr/>
                    <a:lstStyle/>
                    <a:p>
                      <a:pPr algn="just"/>
                      <a:r>
                        <a:rPr lang="en-GB" sz="1400">
                          <a:effectLst/>
                        </a:rPr>
                        <a:t>Use Case Relasi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3934796553"/>
                  </a:ext>
                </a:extLst>
              </a:tr>
              <a:tr h="436499">
                <a:tc>
                  <a:txBody>
                    <a:bodyPr/>
                    <a:lstStyle/>
                    <a:p>
                      <a:pPr algn="just"/>
                      <a:r>
                        <a:rPr lang="en-GB" sz="1400">
                          <a:effectLst/>
                        </a:rPr>
                        <a:t>Kondisi Awal</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err="1">
                          <a:effectLst/>
                        </a:rPr>
                        <a:t>Pengunjung</a:t>
                      </a:r>
                      <a:r>
                        <a:rPr lang="en-GB" sz="1400" dirty="0">
                          <a:effectLst/>
                        </a:rPr>
                        <a:t> </a:t>
                      </a:r>
                      <a:r>
                        <a:rPr lang="en-GB" sz="1400" dirty="0" err="1">
                          <a:effectLst/>
                        </a:rPr>
                        <a:t>tidak</a:t>
                      </a:r>
                      <a:r>
                        <a:rPr lang="en-GB" sz="1400" dirty="0">
                          <a:effectLst/>
                        </a:rPr>
                        <a:t> </a:t>
                      </a:r>
                      <a:r>
                        <a:rPr lang="en-GB" sz="1400" dirty="0" err="1">
                          <a:effectLst/>
                        </a:rPr>
                        <a:t>mengetahui</a:t>
                      </a:r>
                      <a:r>
                        <a:rPr lang="en-GB" sz="1400" dirty="0">
                          <a:effectLst/>
                        </a:rPr>
                        <a:t> </a:t>
                      </a:r>
                      <a:r>
                        <a:rPr lang="en-GB" sz="1400" dirty="0" err="1">
                          <a:effectLst/>
                        </a:rPr>
                        <a:t>peta</a:t>
                      </a:r>
                      <a:r>
                        <a:rPr lang="en-GB" sz="1400" dirty="0">
                          <a:effectLst/>
                        </a:rPr>
                        <a:t> </a:t>
                      </a:r>
                      <a:r>
                        <a:rPr lang="en-GB" sz="1400" dirty="0" err="1">
                          <a:effectLst/>
                        </a:rPr>
                        <a:t>kebun</a:t>
                      </a:r>
                      <a:r>
                        <a:rPr lang="en-GB" sz="1400" dirty="0">
                          <a:effectLst/>
                        </a:rPr>
                        <a:t> </a:t>
                      </a:r>
                      <a:r>
                        <a:rPr lang="en-GB" sz="1400" dirty="0" err="1">
                          <a:effectLst/>
                        </a:rPr>
                        <a:t>binatang</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4223468055"/>
                  </a:ext>
                </a:extLst>
              </a:tr>
              <a:tr h="436499">
                <a:tc>
                  <a:txBody>
                    <a:bodyPr/>
                    <a:lstStyle/>
                    <a:p>
                      <a:pPr algn="just"/>
                      <a:r>
                        <a:rPr lang="en-GB" sz="1400">
                          <a:effectLst/>
                        </a:rPr>
                        <a:t>Kondisi Akhir</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a:txBody>
                    <a:bodyPr/>
                    <a:lstStyle/>
                    <a:p>
                      <a:pPr algn="just"/>
                      <a:r>
                        <a:rPr lang="en-GB" sz="1400" dirty="0" err="1">
                          <a:effectLst/>
                        </a:rPr>
                        <a:t>Pengunjung</a:t>
                      </a:r>
                      <a:r>
                        <a:rPr lang="en-GB" sz="1400" dirty="0">
                          <a:effectLst/>
                        </a:rPr>
                        <a:t> </a:t>
                      </a:r>
                      <a:r>
                        <a:rPr lang="en-GB" sz="1400" dirty="0" err="1">
                          <a:effectLst/>
                        </a:rPr>
                        <a:t>mengetahui</a:t>
                      </a:r>
                      <a:r>
                        <a:rPr lang="en-GB" sz="1400" dirty="0">
                          <a:effectLst/>
                        </a:rPr>
                        <a:t> </a:t>
                      </a:r>
                      <a:r>
                        <a:rPr lang="en-GB" sz="1400" dirty="0" err="1">
                          <a:effectLst/>
                        </a:rPr>
                        <a:t>peta</a:t>
                      </a:r>
                      <a:r>
                        <a:rPr lang="en-GB" sz="1400" dirty="0">
                          <a:effectLst/>
                        </a:rPr>
                        <a:t> </a:t>
                      </a:r>
                      <a:r>
                        <a:rPr lang="en-GB" sz="1400" dirty="0" err="1">
                          <a:effectLst/>
                        </a:rPr>
                        <a:t>kebun</a:t>
                      </a:r>
                      <a:r>
                        <a:rPr lang="en-GB" sz="1400" dirty="0">
                          <a:effectLst/>
                        </a:rPr>
                        <a:t> </a:t>
                      </a:r>
                      <a:r>
                        <a:rPr lang="en-GB" sz="1400" dirty="0" err="1">
                          <a:effectLst/>
                        </a:rPr>
                        <a:t>binatang</a:t>
                      </a:r>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extLst>
                  <a:ext uri="{0D108BD9-81ED-4DB2-BD59-A6C34878D82A}">
                    <a16:rowId xmlns:a16="http://schemas.microsoft.com/office/drawing/2014/main" val="1512338841"/>
                  </a:ext>
                </a:extLst>
              </a:tr>
            </a:tbl>
          </a:graphicData>
        </a:graphic>
      </p:graphicFrame>
      <p:graphicFrame>
        <p:nvGraphicFramePr>
          <p:cNvPr id="5" name="Table 4">
            <a:extLst>
              <a:ext uri="{FF2B5EF4-FFF2-40B4-BE49-F238E27FC236}">
                <a16:creationId xmlns:a16="http://schemas.microsoft.com/office/drawing/2014/main" id="{83A6C9D2-EED6-4204-90D3-5AF3B0E872DF}"/>
              </a:ext>
            </a:extLst>
          </p:cNvPr>
          <p:cNvGraphicFramePr>
            <a:graphicFrameLocks noGrp="1"/>
          </p:cNvGraphicFramePr>
          <p:nvPr>
            <p:extLst>
              <p:ext uri="{D42A27DB-BD31-4B8C-83A1-F6EECF244321}">
                <p14:modId xmlns:p14="http://schemas.microsoft.com/office/powerpoint/2010/main" val="2587020435"/>
              </p:ext>
            </p:extLst>
          </p:nvPr>
        </p:nvGraphicFramePr>
        <p:xfrm>
          <a:off x="6204564" y="2616650"/>
          <a:ext cx="4844601" cy="2721576"/>
        </p:xfrm>
        <a:graphic>
          <a:graphicData uri="http://schemas.openxmlformats.org/drawingml/2006/table">
            <a:tbl>
              <a:tblPr firstRow="1" firstCol="1" bandRow="1">
                <a:tableStyleId>{8799B23B-EC83-4686-B30A-512413B5E67A}</a:tableStyleId>
              </a:tblPr>
              <a:tblGrid>
                <a:gridCol w="2056924">
                  <a:extLst>
                    <a:ext uri="{9D8B030D-6E8A-4147-A177-3AD203B41FA5}">
                      <a16:colId xmlns:a16="http://schemas.microsoft.com/office/drawing/2014/main" val="1665373600"/>
                    </a:ext>
                  </a:extLst>
                </a:gridCol>
                <a:gridCol w="2787677">
                  <a:extLst>
                    <a:ext uri="{9D8B030D-6E8A-4147-A177-3AD203B41FA5}">
                      <a16:colId xmlns:a16="http://schemas.microsoft.com/office/drawing/2014/main" val="3832571608"/>
                    </a:ext>
                  </a:extLst>
                </a:gridCol>
              </a:tblGrid>
              <a:tr h="218250">
                <a:tc gridSpan="2">
                  <a:txBody>
                    <a:bodyPr/>
                    <a:lstStyle/>
                    <a:p>
                      <a:pPr algn="just"/>
                      <a:r>
                        <a:rPr lang="en-GB" sz="1400">
                          <a:effectLst/>
                        </a:rPr>
                        <a:t>Alur Normal</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hMerge="1">
                  <a:txBody>
                    <a:bodyPr/>
                    <a:lstStyle/>
                    <a:p>
                      <a:endParaRPr lang="en-GB"/>
                    </a:p>
                  </a:txBody>
                  <a:tcPr/>
                </a:tc>
                <a:extLst>
                  <a:ext uri="{0D108BD9-81ED-4DB2-BD59-A6C34878D82A}">
                    <a16:rowId xmlns:a16="http://schemas.microsoft.com/office/drawing/2014/main" val="209535143"/>
                  </a:ext>
                </a:extLst>
              </a:tr>
              <a:tr h="218250">
                <a:tc>
                  <a:txBody>
                    <a:bodyPr/>
                    <a:lstStyle/>
                    <a:p>
                      <a:pPr algn="just"/>
                      <a:r>
                        <a:rPr lang="en-GB" sz="1400">
                          <a:effectLst/>
                        </a:rPr>
                        <a:t>Pengunjung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tc>
                <a:tc>
                  <a:txBody>
                    <a:bodyPr/>
                    <a:lstStyle/>
                    <a:p>
                      <a:endParaRPr lang="en-GB"/>
                    </a:p>
                  </a:txBody>
                  <a:tcPr marL="119045" marR="119045" marT="59523" marB="59523"/>
                </a:tc>
                <a:extLst>
                  <a:ext uri="{0D108BD9-81ED-4DB2-BD59-A6C34878D82A}">
                    <a16:rowId xmlns:a16="http://schemas.microsoft.com/office/drawing/2014/main" val="779011285"/>
                  </a:ext>
                </a:extLst>
              </a:tr>
              <a:tr h="654749">
                <a:tc>
                  <a:txBody>
                    <a:bodyPr/>
                    <a:lstStyle/>
                    <a:p>
                      <a:pPr marL="342900" lvl="0" indent="-342900" algn="just" rtl="0">
                        <a:buFont typeface="+mj-lt"/>
                        <a:buAutoNum type="arabicPeriod"/>
                        <a:tabLst>
                          <a:tab pos="202565" algn="l"/>
                        </a:tabLst>
                      </a:pPr>
                      <a:r>
                        <a:rPr lang="en-GB" sz="1200" b="0" dirty="0" err="1">
                          <a:effectLst/>
                        </a:rPr>
                        <a:t>Pengunjung</a:t>
                      </a:r>
                      <a:r>
                        <a:rPr lang="en-GB" sz="1200" b="0" dirty="0">
                          <a:effectLst/>
                        </a:rPr>
                        <a:t> </a:t>
                      </a:r>
                      <a:r>
                        <a:rPr lang="en-GB" sz="1200" b="0" dirty="0" err="1">
                          <a:effectLst/>
                        </a:rPr>
                        <a:t>memilih</a:t>
                      </a:r>
                      <a:r>
                        <a:rPr lang="en-GB" sz="1200" b="0" dirty="0">
                          <a:effectLst/>
                        </a:rPr>
                        <a:t> menu </a:t>
                      </a:r>
                      <a:r>
                        <a:rPr lang="en-GB" sz="1200" b="0" dirty="0" err="1">
                          <a:effectLst/>
                        </a:rPr>
                        <a:t>peta</a:t>
                      </a:r>
                      <a:r>
                        <a:rPr lang="id-ID" sz="1200" b="0" dirty="0">
                          <a:effectLst/>
                        </a:rPr>
                        <a:t>.</a:t>
                      </a:r>
                      <a:endParaRPr lang="en-GB" sz="1200" b="0" dirty="0">
                        <a:effectLst/>
                        <a:latin typeface="Times New Roman" panose="02020603050405020304" pitchFamily="18" charset="0"/>
                        <a:ea typeface="Calibri" panose="020F0502020204030204" pitchFamily="34" charset="0"/>
                        <a:cs typeface="Arial" panose="020B0604020202020204" pitchFamily="34" charset="0"/>
                      </a:endParaRPr>
                    </a:p>
                  </a:txBody>
                  <a:tcPr marL="89284" marR="89284" marT="0" marB="0" anchor="ctr"/>
                </a:tc>
                <a:tc>
                  <a:txBody>
                    <a:bodyPr/>
                    <a:lstStyle/>
                    <a:p>
                      <a:r>
                        <a:rPr lang="id-ID" sz="1200" kern="1200" dirty="0">
                          <a:solidFill>
                            <a:schemeClr val="tx1"/>
                          </a:solidFill>
                          <a:effectLst/>
                          <a:latin typeface="+mn-lt"/>
                          <a:ea typeface="+mn-ea"/>
                          <a:cs typeface="+mn-cs"/>
                        </a:rPr>
                        <a:t>1.1 </a:t>
                      </a:r>
                      <a:r>
                        <a:rPr lang="en-GB" sz="1200" kern="1200" dirty="0" err="1">
                          <a:solidFill>
                            <a:schemeClr val="tx1"/>
                          </a:solidFill>
                          <a:effectLst/>
                          <a:latin typeface="+mn-lt"/>
                          <a:ea typeface="+mn-ea"/>
                          <a:cs typeface="+mn-cs"/>
                        </a:rPr>
                        <a:t>Sistem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menampilkan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peta</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kebun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binatang</a:t>
                      </a:r>
                      <a:r>
                        <a:rPr lang="en-GB" sz="1200" kern="1200" dirty="0">
                          <a:solidFill>
                            <a:schemeClr val="tx1"/>
                          </a:solidFill>
                          <a:effectLst/>
                          <a:latin typeface="+mn-lt"/>
                          <a:ea typeface="+mn-ea"/>
                          <a:cs typeface="+mn-cs"/>
                        </a:rPr>
                        <a:t>.</a:t>
                      </a:r>
                      <a:endParaRPr lang="en-GB" sz="1200" dirty="0"/>
                    </a:p>
                  </a:txBody>
                  <a:tcPr marL="119045" marR="119045" marT="59523" marB="59523" anchor="ctr"/>
                </a:tc>
                <a:extLst>
                  <a:ext uri="{0D108BD9-81ED-4DB2-BD59-A6C34878D82A}">
                    <a16:rowId xmlns:a16="http://schemas.microsoft.com/office/drawing/2014/main" val="3646814157"/>
                  </a:ext>
                </a:extLst>
              </a:tr>
              <a:tr h="265372">
                <a:tc gridSpan="2">
                  <a:txBody>
                    <a:bodyPr/>
                    <a:lstStyle/>
                    <a:p>
                      <a:pPr algn="l">
                        <a:spcBef>
                          <a:spcPts val="200"/>
                        </a:spcBef>
                        <a:spcAft>
                          <a:spcPts val="80"/>
                        </a:spcAft>
                      </a:pPr>
                      <a:r>
                        <a:rPr lang="en-GB" sz="1400">
                          <a:effectLst/>
                        </a:rPr>
                        <a:t>Alur Alternatif </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hMerge="1">
                  <a:txBody>
                    <a:bodyPr/>
                    <a:lstStyle/>
                    <a:p>
                      <a:endParaRPr lang="en-GB"/>
                    </a:p>
                  </a:txBody>
                  <a:tcPr/>
                </a:tc>
                <a:extLst>
                  <a:ext uri="{0D108BD9-81ED-4DB2-BD59-A6C34878D82A}">
                    <a16:rowId xmlns:a16="http://schemas.microsoft.com/office/drawing/2014/main" val="29394345"/>
                  </a:ext>
                </a:extLst>
              </a:tr>
              <a:tr h="339775">
                <a:tc gridSpan="2">
                  <a:txBody>
                    <a:bodyPr/>
                    <a:lstStyle/>
                    <a:p>
                      <a:pPr algn="l">
                        <a:spcBef>
                          <a:spcPts val="200"/>
                        </a:spcBef>
                        <a:spcAft>
                          <a:spcPts val="80"/>
                        </a:spcAft>
                      </a:pPr>
                      <a:r>
                        <a:rPr lang="id-ID" sz="1400">
                          <a:effectLst/>
                        </a:rPr>
                        <a:t>-</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hMerge="1">
                  <a:txBody>
                    <a:bodyPr/>
                    <a:lstStyle/>
                    <a:p>
                      <a:endParaRPr lang="en-GB"/>
                    </a:p>
                  </a:txBody>
                  <a:tcPr/>
                </a:tc>
                <a:extLst>
                  <a:ext uri="{0D108BD9-81ED-4DB2-BD59-A6C34878D82A}">
                    <a16:rowId xmlns:a16="http://schemas.microsoft.com/office/drawing/2014/main" val="765411735"/>
                  </a:ext>
                </a:extLst>
              </a:tr>
              <a:tr h="227343">
                <a:tc gridSpan="2">
                  <a:txBody>
                    <a:bodyPr/>
                    <a:lstStyle/>
                    <a:p>
                      <a:pPr algn="l">
                        <a:spcBef>
                          <a:spcPts val="200"/>
                        </a:spcBef>
                        <a:spcAft>
                          <a:spcPts val="80"/>
                        </a:spcAft>
                      </a:pPr>
                      <a:r>
                        <a:rPr lang="en-GB" sz="1400">
                          <a:effectLst/>
                        </a:rPr>
                        <a:t>Eksepsi </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hMerge="1">
                  <a:txBody>
                    <a:bodyPr/>
                    <a:lstStyle/>
                    <a:p>
                      <a:endParaRPr lang="en-GB"/>
                    </a:p>
                  </a:txBody>
                  <a:tcPr/>
                </a:tc>
                <a:extLst>
                  <a:ext uri="{0D108BD9-81ED-4DB2-BD59-A6C34878D82A}">
                    <a16:rowId xmlns:a16="http://schemas.microsoft.com/office/drawing/2014/main" val="206268174"/>
                  </a:ext>
                </a:extLst>
              </a:tr>
              <a:tr h="336468">
                <a:tc gridSpan="2">
                  <a:txBody>
                    <a:bodyPr/>
                    <a:lstStyle/>
                    <a:p>
                      <a:pPr algn="l">
                        <a:spcBef>
                          <a:spcPts val="200"/>
                        </a:spcBef>
                        <a:spcAft>
                          <a:spcPts val="80"/>
                        </a:spcAft>
                      </a:pPr>
                      <a:r>
                        <a:rPr lang="id-ID"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119045" marR="119045" marT="59523" marB="59523"/>
                </a:tc>
                <a:tc hMerge="1">
                  <a:txBody>
                    <a:bodyPr/>
                    <a:lstStyle/>
                    <a:p>
                      <a:endParaRPr lang="en-GB"/>
                    </a:p>
                  </a:txBody>
                  <a:tcPr/>
                </a:tc>
                <a:extLst>
                  <a:ext uri="{0D108BD9-81ED-4DB2-BD59-A6C34878D82A}">
                    <a16:rowId xmlns:a16="http://schemas.microsoft.com/office/drawing/2014/main" val="1089479557"/>
                  </a:ext>
                </a:extLst>
              </a:tr>
            </a:tbl>
          </a:graphicData>
        </a:graphic>
      </p:graphicFrame>
    </p:spTree>
    <p:extLst>
      <p:ext uri="{BB962C8B-B14F-4D97-AF65-F5344CB8AC3E}">
        <p14:creationId xmlns:p14="http://schemas.microsoft.com/office/powerpoint/2010/main" val="24210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17C1-20EB-495C-9B03-B1510128702A}"/>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55C45255-5C60-4509-98BF-F98DD7324870}"/>
              </a:ext>
            </a:extLst>
          </p:cNvPr>
          <p:cNvSpPr>
            <a:spLocks noGrp="1"/>
          </p:cNvSpPr>
          <p:nvPr>
            <p:ph idx="1"/>
          </p:nvPr>
        </p:nvSpPr>
        <p:spPr/>
        <p:txBody>
          <a:bodyPr/>
          <a:lstStyle/>
          <a:p>
            <a:pPr marL="0" indent="0">
              <a:buNone/>
            </a:pPr>
            <a:r>
              <a:rPr lang="id-ID" b="1" dirty="0"/>
              <a:t>Deskripsi Kasus Penggunaan</a:t>
            </a:r>
            <a:endParaRPr lang="en-GB" b="1" dirty="0"/>
          </a:p>
        </p:txBody>
      </p:sp>
      <p:graphicFrame>
        <p:nvGraphicFramePr>
          <p:cNvPr id="4" name="Table 3">
            <a:extLst>
              <a:ext uri="{FF2B5EF4-FFF2-40B4-BE49-F238E27FC236}">
                <a16:creationId xmlns:a16="http://schemas.microsoft.com/office/drawing/2014/main" id="{97BCE1B4-9D7E-4A4E-BDF5-FC2BA1A84A89}"/>
              </a:ext>
            </a:extLst>
          </p:cNvPr>
          <p:cNvGraphicFramePr>
            <a:graphicFrameLocks noGrp="1"/>
          </p:cNvGraphicFramePr>
          <p:nvPr>
            <p:extLst>
              <p:ext uri="{D42A27DB-BD31-4B8C-83A1-F6EECF244321}">
                <p14:modId xmlns:p14="http://schemas.microsoft.com/office/powerpoint/2010/main" val="3521795379"/>
              </p:ext>
            </p:extLst>
          </p:nvPr>
        </p:nvGraphicFramePr>
        <p:xfrm>
          <a:off x="1055326" y="2618892"/>
          <a:ext cx="4770637" cy="2880557"/>
        </p:xfrm>
        <a:graphic>
          <a:graphicData uri="http://schemas.openxmlformats.org/drawingml/2006/table">
            <a:tbl>
              <a:tblPr firstRow="1" firstCol="1" bandRow="1">
                <a:tableStyleId>{8799B23B-EC83-4686-B30A-512413B5E67A}</a:tableStyleId>
              </a:tblPr>
              <a:tblGrid>
                <a:gridCol w="2055547">
                  <a:extLst>
                    <a:ext uri="{9D8B030D-6E8A-4147-A177-3AD203B41FA5}">
                      <a16:colId xmlns:a16="http://schemas.microsoft.com/office/drawing/2014/main" val="3777499433"/>
                    </a:ext>
                  </a:extLst>
                </a:gridCol>
                <a:gridCol w="2715090">
                  <a:extLst>
                    <a:ext uri="{9D8B030D-6E8A-4147-A177-3AD203B41FA5}">
                      <a16:colId xmlns:a16="http://schemas.microsoft.com/office/drawing/2014/main" val="2001122134"/>
                    </a:ext>
                  </a:extLst>
                </a:gridCol>
              </a:tblGrid>
              <a:tr h="540072">
                <a:tc>
                  <a:txBody>
                    <a:bodyPr/>
                    <a:lstStyle/>
                    <a:p>
                      <a:pPr algn="l">
                        <a:spcBef>
                          <a:spcPts val="200"/>
                        </a:spcBef>
                        <a:spcAft>
                          <a:spcPts val="80"/>
                        </a:spcAft>
                      </a:pPr>
                      <a:r>
                        <a:rPr lang="en-GB" sz="1400" dirty="0">
                          <a:effectLst/>
                        </a:rPr>
                        <a:t>Nama Use Case</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a:effectLst/>
                        </a:rPr>
                        <a:t>Menanyakan Pertanyaan pada Chatbot</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2611644530"/>
                  </a:ext>
                </a:extLst>
              </a:tr>
              <a:tr h="382938">
                <a:tc>
                  <a:txBody>
                    <a:bodyPr/>
                    <a:lstStyle/>
                    <a:p>
                      <a:pPr algn="l">
                        <a:spcBef>
                          <a:spcPts val="200"/>
                        </a:spcBef>
                        <a:spcAft>
                          <a:spcPts val="80"/>
                        </a:spcAft>
                      </a:pPr>
                      <a:r>
                        <a:rPr lang="en-GB" sz="1400">
                          <a:effectLst/>
                        </a:rPr>
                        <a:t>Kode Use Case</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a:effectLst/>
                        </a:rPr>
                        <a:t>UC02</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2805133858"/>
                  </a:ext>
                </a:extLst>
              </a:tr>
              <a:tr h="224945">
                <a:tc>
                  <a:txBody>
                    <a:bodyPr/>
                    <a:lstStyle/>
                    <a:p>
                      <a:pPr algn="l">
                        <a:spcBef>
                          <a:spcPts val="200"/>
                        </a:spcBef>
                        <a:spcAft>
                          <a:spcPts val="80"/>
                        </a:spcAft>
                      </a:pPr>
                      <a:r>
                        <a:rPr lang="en-GB" sz="1400">
                          <a:effectLst/>
                        </a:rPr>
                        <a:t>Aktor </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a:effectLst/>
                        </a:rPr>
                        <a:t>Pengunjung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1536166671"/>
                  </a:ext>
                </a:extLst>
              </a:tr>
              <a:tr h="449888">
                <a:tc>
                  <a:txBody>
                    <a:bodyPr/>
                    <a:lstStyle/>
                    <a:p>
                      <a:pPr algn="l">
                        <a:spcBef>
                          <a:spcPts val="200"/>
                        </a:spcBef>
                        <a:spcAft>
                          <a:spcPts val="80"/>
                        </a:spcAft>
                      </a:pPr>
                      <a:r>
                        <a:rPr lang="en-GB" sz="1400" dirty="0" err="1">
                          <a:effectLst/>
                        </a:rPr>
                        <a:t>Deskripsi</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dirty="0" err="1">
                          <a:effectLst/>
                        </a:rPr>
                        <a:t>Pengunjung</a:t>
                      </a:r>
                      <a:r>
                        <a:rPr lang="en-GB" sz="1400" dirty="0">
                          <a:effectLst/>
                        </a:rPr>
                        <a:t> </a:t>
                      </a:r>
                      <a:r>
                        <a:rPr lang="en-GB" sz="1400" dirty="0" err="1">
                          <a:effectLst/>
                        </a:rPr>
                        <a:t>bertanya</a:t>
                      </a:r>
                      <a:r>
                        <a:rPr lang="en-GB" sz="1400" dirty="0">
                          <a:effectLst/>
                        </a:rPr>
                        <a:t> pada chatbot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3575297717"/>
                  </a:ext>
                </a:extLst>
              </a:tr>
              <a:tr h="382938">
                <a:tc>
                  <a:txBody>
                    <a:bodyPr/>
                    <a:lstStyle/>
                    <a:p>
                      <a:pPr algn="l">
                        <a:spcBef>
                          <a:spcPts val="200"/>
                        </a:spcBef>
                        <a:spcAft>
                          <a:spcPts val="80"/>
                        </a:spcAft>
                      </a:pPr>
                      <a:r>
                        <a:rPr lang="en-GB" sz="1400">
                          <a:effectLst/>
                        </a:rPr>
                        <a:t>Use Case Relasi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962914238"/>
                  </a:ext>
                </a:extLst>
              </a:tr>
              <a:tr h="449888">
                <a:tc>
                  <a:txBody>
                    <a:bodyPr/>
                    <a:lstStyle/>
                    <a:p>
                      <a:pPr algn="l">
                        <a:spcBef>
                          <a:spcPts val="200"/>
                        </a:spcBef>
                        <a:spcAft>
                          <a:spcPts val="80"/>
                        </a:spcAft>
                      </a:pPr>
                      <a:r>
                        <a:rPr lang="en-GB" sz="1400">
                          <a:effectLst/>
                        </a:rPr>
                        <a:t>Kondisi Awal</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a:effectLst/>
                        </a:rPr>
                        <a:t>Pengunjung tidak mengetahui suatu informasi kebun binatang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2774454088"/>
                  </a:ext>
                </a:extLst>
              </a:tr>
              <a:tr h="449888">
                <a:tc>
                  <a:txBody>
                    <a:bodyPr/>
                    <a:lstStyle/>
                    <a:p>
                      <a:pPr algn="l">
                        <a:spcBef>
                          <a:spcPts val="200"/>
                        </a:spcBef>
                        <a:spcAft>
                          <a:spcPts val="80"/>
                        </a:spcAft>
                      </a:pPr>
                      <a:r>
                        <a:rPr lang="en-GB" sz="1400">
                          <a:effectLst/>
                        </a:rPr>
                        <a:t>Kondisi Akhir</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tc>
                  <a:txBody>
                    <a:bodyPr/>
                    <a:lstStyle/>
                    <a:p>
                      <a:pPr algn="l">
                        <a:spcBef>
                          <a:spcPts val="200"/>
                        </a:spcBef>
                        <a:spcAft>
                          <a:spcPts val="80"/>
                        </a:spcAft>
                      </a:pPr>
                      <a:r>
                        <a:rPr lang="en-GB" sz="1400" dirty="0" err="1">
                          <a:effectLst/>
                        </a:rPr>
                        <a:t>Pengunjung</a:t>
                      </a:r>
                      <a:r>
                        <a:rPr lang="en-GB" sz="1400" dirty="0">
                          <a:effectLst/>
                        </a:rPr>
                        <a:t> </a:t>
                      </a:r>
                      <a:r>
                        <a:rPr lang="en-GB" sz="1400" dirty="0" err="1">
                          <a:effectLst/>
                        </a:rPr>
                        <a:t>mengetahui</a:t>
                      </a:r>
                      <a:r>
                        <a:rPr lang="en-GB" sz="1400" dirty="0">
                          <a:effectLst/>
                        </a:rPr>
                        <a:t> </a:t>
                      </a:r>
                      <a:r>
                        <a:rPr lang="en-GB" sz="1400" dirty="0" err="1">
                          <a:effectLst/>
                        </a:rPr>
                        <a:t>suatu</a:t>
                      </a:r>
                      <a:r>
                        <a:rPr lang="en-GB" sz="1400" dirty="0">
                          <a:effectLst/>
                        </a:rPr>
                        <a:t> </a:t>
                      </a:r>
                      <a:r>
                        <a:rPr lang="en-GB" sz="1400" dirty="0" err="1">
                          <a:effectLst/>
                        </a:rPr>
                        <a:t>informasi</a:t>
                      </a:r>
                      <a:r>
                        <a:rPr lang="en-GB" sz="1400" dirty="0">
                          <a:effectLst/>
                        </a:rPr>
                        <a:t> </a:t>
                      </a:r>
                      <a:r>
                        <a:rPr lang="en-GB" sz="1400" dirty="0" err="1">
                          <a:effectLst/>
                        </a:rPr>
                        <a:t>kebun</a:t>
                      </a:r>
                      <a:r>
                        <a:rPr lang="en-GB" sz="1400" dirty="0">
                          <a:effectLst/>
                        </a:rPr>
                        <a:t> </a:t>
                      </a:r>
                      <a:r>
                        <a:rPr lang="en-GB" sz="1400" dirty="0" err="1">
                          <a:effectLst/>
                        </a:rPr>
                        <a:t>binatang</a:t>
                      </a:r>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80307" marR="80307" marT="0" marB="0"/>
                </a:tc>
                <a:extLst>
                  <a:ext uri="{0D108BD9-81ED-4DB2-BD59-A6C34878D82A}">
                    <a16:rowId xmlns:a16="http://schemas.microsoft.com/office/drawing/2014/main" val="2667730817"/>
                  </a:ext>
                </a:extLst>
              </a:tr>
            </a:tbl>
          </a:graphicData>
        </a:graphic>
      </p:graphicFrame>
      <p:graphicFrame>
        <p:nvGraphicFramePr>
          <p:cNvPr id="5" name="Table 4">
            <a:extLst>
              <a:ext uri="{FF2B5EF4-FFF2-40B4-BE49-F238E27FC236}">
                <a16:creationId xmlns:a16="http://schemas.microsoft.com/office/drawing/2014/main" id="{EFCA2092-8980-4126-B258-358E3CB4A193}"/>
              </a:ext>
            </a:extLst>
          </p:cNvPr>
          <p:cNvGraphicFramePr>
            <a:graphicFrameLocks noGrp="1"/>
          </p:cNvGraphicFramePr>
          <p:nvPr>
            <p:extLst>
              <p:ext uri="{D42A27DB-BD31-4B8C-83A1-F6EECF244321}">
                <p14:modId xmlns:p14="http://schemas.microsoft.com/office/powerpoint/2010/main" val="2033916145"/>
              </p:ext>
            </p:extLst>
          </p:nvPr>
        </p:nvGraphicFramePr>
        <p:xfrm>
          <a:off x="6134320" y="1178700"/>
          <a:ext cx="4026821" cy="5067907"/>
        </p:xfrm>
        <a:graphic>
          <a:graphicData uri="http://schemas.openxmlformats.org/drawingml/2006/table">
            <a:tbl>
              <a:tblPr firstRow="1" firstCol="1" bandRow="1">
                <a:tableStyleId>{8799B23B-EC83-4686-B30A-512413B5E67A}</a:tableStyleId>
              </a:tblPr>
              <a:tblGrid>
                <a:gridCol w="1735056">
                  <a:extLst>
                    <a:ext uri="{9D8B030D-6E8A-4147-A177-3AD203B41FA5}">
                      <a16:colId xmlns:a16="http://schemas.microsoft.com/office/drawing/2014/main" val="854828519"/>
                    </a:ext>
                  </a:extLst>
                </a:gridCol>
                <a:gridCol w="2291765">
                  <a:extLst>
                    <a:ext uri="{9D8B030D-6E8A-4147-A177-3AD203B41FA5}">
                      <a16:colId xmlns:a16="http://schemas.microsoft.com/office/drawing/2014/main" val="88534077"/>
                    </a:ext>
                  </a:extLst>
                </a:gridCol>
              </a:tblGrid>
              <a:tr h="305689">
                <a:tc gridSpan="2">
                  <a:txBody>
                    <a:bodyPr/>
                    <a:lstStyle/>
                    <a:p>
                      <a:pPr algn="l">
                        <a:spcBef>
                          <a:spcPts val="200"/>
                        </a:spcBef>
                        <a:spcAft>
                          <a:spcPts val="80"/>
                        </a:spcAft>
                      </a:pPr>
                      <a:r>
                        <a:rPr lang="en-GB" sz="1400" dirty="0">
                          <a:effectLst/>
                        </a:rPr>
                        <a:t>Alur Normal</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3943" marR="93943" marT="46971" marB="46971"/>
                </a:tc>
                <a:tc hMerge="1">
                  <a:txBody>
                    <a:bodyPr/>
                    <a:lstStyle/>
                    <a:p>
                      <a:endParaRPr lang="en-GB"/>
                    </a:p>
                  </a:txBody>
                  <a:tcPr/>
                </a:tc>
                <a:extLst>
                  <a:ext uri="{0D108BD9-81ED-4DB2-BD59-A6C34878D82A}">
                    <a16:rowId xmlns:a16="http://schemas.microsoft.com/office/drawing/2014/main" val="4054501038"/>
                  </a:ext>
                </a:extLst>
              </a:tr>
              <a:tr h="269039">
                <a:tc>
                  <a:txBody>
                    <a:bodyPr/>
                    <a:lstStyle/>
                    <a:p>
                      <a:pPr algn="l">
                        <a:spcBef>
                          <a:spcPts val="200"/>
                        </a:spcBef>
                        <a:spcAft>
                          <a:spcPts val="80"/>
                        </a:spcAft>
                      </a:pPr>
                      <a:r>
                        <a:rPr lang="en-GB" sz="1400" dirty="0" err="1">
                          <a:effectLst/>
                        </a:rPr>
                        <a:t>Pengunjung</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71744" marR="71744" marT="0" marB="0"/>
                </a:tc>
                <a:tc>
                  <a:txBody>
                    <a:bodyPr/>
                    <a:lstStyle/>
                    <a:p>
                      <a:pPr algn="l">
                        <a:spcBef>
                          <a:spcPts val="200"/>
                        </a:spcBef>
                        <a:spcAft>
                          <a:spcPts val="80"/>
                        </a:spcAft>
                      </a:pPr>
                      <a:r>
                        <a:rPr lang="en-GB" sz="1400">
                          <a:effectLst/>
                        </a:rPr>
                        <a:t>Sistem</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71744" marR="71744" marT="0" marB="0"/>
                </a:tc>
                <a:extLst>
                  <a:ext uri="{0D108BD9-81ED-4DB2-BD59-A6C34878D82A}">
                    <a16:rowId xmlns:a16="http://schemas.microsoft.com/office/drawing/2014/main" val="3959538598"/>
                  </a:ext>
                </a:extLst>
              </a:tr>
              <a:tr h="2026470">
                <a:tc>
                  <a:txBody>
                    <a:bodyPr/>
                    <a:lstStyle/>
                    <a:p>
                      <a:pPr marL="342900" lvl="0" indent="-342900" algn="l" rtl="0" fontAlgn="base">
                        <a:spcBef>
                          <a:spcPts val="200"/>
                        </a:spcBef>
                        <a:spcAft>
                          <a:spcPts val="80"/>
                        </a:spcAft>
                        <a:buFont typeface="+mj-lt"/>
                        <a:buAutoNum type="arabicPeriod"/>
                        <a:tabLst>
                          <a:tab pos="202565" algn="l"/>
                        </a:tabLst>
                      </a:pPr>
                      <a:r>
                        <a:rPr lang="en-GB" sz="1400" b="0" dirty="0" err="1">
                          <a:effectLst/>
                        </a:rPr>
                        <a:t>Pengunjung</a:t>
                      </a:r>
                      <a:r>
                        <a:rPr lang="en-GB" sz="1400" b="0" dirty="0">
                          <a:effectLst/>
                        </a:rPr>
                        <a:t> </a:t>
                      </a:r>
                      <a:r>
                        <a:rPr lang="en-GB" sz="1400" b="0" dirty="0" err="1">
                          <a:effectLst/>
                        </a:rPr>
                        <a:t>memasukan</a:t>
                      </a:r>
                      <a:r>
                        <a:rPr lang="en-GB" sz="1400" b="0" dirty="0">
                          <a:effectLst/>
                        </a:rPr>
                        <a:t> </a:t>
                      </a:r>
                      <a:r>
                        <a:rPr lang="en-GB" sz="1400" b="0" dirty="0" err="1">
                          <a:effectLst/>
                        </a:rPr>
                        <a:t>pertanyaan</a:t>
                      </a:r>
                      <a:r>
                        <a:rPr lang="en-GB" sz="1400" b="0" dirty="0">
                          <a:effectLst/>
                        </a:rPr>
                        <a:t> pada chat</a:t>
                      </a:r>
                      <a:endParaRPr lang="en-GB" sz="1400" b="0" dirty="0">
                        <a:effectLst/>
                        <a:latin typeface="Times New Roman" panose="02020603050405020304" pitchFamily="18" charset="0"/>
                        <a:ea typeface="Calibri" panose="020F0502020204030204" pitchFamily="34" charset="0"/>
                        <a:cs typeface="Arial" panose="020B0604020202020204" pitchFamily="34" charset="0"/>
                      </a:endParaRPr>
                    </a:p>
                  </a:txBody>
                  <a:tcPr marL="71744" marR="71744" marT="0" marB="0"/>
                </a:tc>
                <a:tc>
                  <a:txBody>
                    <a:bodyPr/>
                    <a:lstStyle/>
                    <a:p>
                      <a:pPr algn="l">
                        <a:spcBef>
                          <a:spcPts val="200"/>
                        </a:spcBef>
                        <a:spcAft>
                          <a:spcPts val="80"/>
                        </a:spcAft>
                      </a:pPr>
                      <a:r>
                        <a:rPr lang="en-GB" sz="1400" dirty="0">
                          <a:effectLst/>
                        </a:rPr>
                        <a:t>1.1 </a:t>
                      </a:r>
                      <a:r>
                        <a:rPr lang="en-GB" sz="1400" dirty="0" err="1">
                          <a:effectLst/>
                        </a:rPr>
                        <a:t>Sistem</a:t>
                      </a:r>
                      <a:r>
                        <a:rPr lang="en-GB" sz="1400" dirty="0">
                          <a:effectLst/>
                        </a:rPr>
                        <a:t> </a:t>
                      </a:r>
                      <a:r>
                        <a:rPr lang="en-GB" sz="1400" dirty="0" err="1">
                          <a:effectLst/>
                        </a:rPr>
                        <a:t>menerjemahkan</a:t>
                      </a:r>
                      <a:r>
                        <a:rPr lang="en-GB" sz="1400" dirty="0">
                          <a:effectLst/>
                        </a:rPr>
                        <a:t> </a:t>
                      </a:r>
                      <a:r>
                        <a:rPr lang="en-GB" sz="1400" dirty="0" err="1">
                          <a:effectLst/>
                        </a:rPr>
                        <a:t>pertanyaan</a:t>
                      </a:r>
                      <a:r>
                        <a:rPr lang="en-GB" sz="1400" dirty="0">
                          <a:effectLst/>
                        </a:rPr>
                        <a:t> </a:t>
                      </a:r>
                      <a:r>
                        <a:rPr lang="id-ID" sz="1400" dirty="0">
                          <a:effectLst/>
                        </a:rPr>
                        <a:t>pengunjung</a:t>
                      </a:r>
                      <a:endParaRPr lang="en-GB" sz="1400" dirty="0">
                        <a:effectLst/>
                      </a:endParaRPr>
                    </a:p>
                    <a:p>
                      <a:pPr algn="l">
                        <a:spcBef>
                          <a:spcPts val="200"/>
                        </a:spcBef>
                        <a:spcAft>
                          <a:spcPts val="80"/>
                        </a:spcAft>
                      </a:pPr>
                      <a:r>
                        <a:rPr lang="en-GB" sz="1400" dirty="0">
                          <a:effectLst/>
                        </a:rPr>
                        <a:t>1.2 </a:t>
                      </a:r>
                      <a:r>
                        <a:rPr lang="en-GB" sz="1400" dirty="0" err="1">
                          <a:effectLst/>
                        </a:rPr>
                        <a:t>Sistem</a:t>
                      </a:r>
                      <a:r>
                        <a:rPr lang="en-GB" sz="1400" dirty="0">
                          <a:effectLst/>
                        </a:rPr>
                        <a:t> </a:t>
                      </a:r>
                      <a:r>
                        <a:rPr lang="en-GB" sz="1400" dirty="0" err="1">
                          <a:effectLst/>
                        </a:rPr>
                        <a:t>membuat</a:t>
                      </a:r>
                      <a:r>
                        <a:rPr lang="en-GB" sz="1400" dirty="0">
                          <a:effectLst/>
                        </a:rPr>
                        <a:t> </a:t>
                      </a:r>
                      <a:r>
                        <a:rPr lang="en-GB" sz="1400" i="1" dirty="0">
                          <a:effectLst/>
                        </a:rPr>
                        <a:t>embedding </a:t>
                      </a:r>
                      <a:r>
                        <a:rPr lang="en-GB" sz="1400" dirty="0" err="1">
                          <a:effectLst/>
                        </a:rPr>
                        <a:t>pertanyaan</a:t>
                      </a:r>
                      <a:r>
                        <a:rPr lang="en-GB" sz="1400" dirty="0">
                          <a:effectLst/>
                        </a:rPr>
                        <a:t> </a:t>
                      </a:r>
                      <a:r>
                        <a:rPr lang="id-ID" sz="1400" dirty="0">
                          <a:effectLst/>
                        </a:rPr>
                        <a:t>pengunjung</a:t>
                      </a:r>
                      <a:endParaRPr lang="en-GB" sz="1400" dirty="0">
                        <a:effectLst/>
                      </a:endParaRPr>
                    </a:p>
                    <a:p>
                      <a:pPr algn="l">
                        <a:spcBef>
                          <a:spcPts val="200"/>
                        </a:spcBef>
                        <a:spcAft>
                          <a:spcPts val="80"/>
                        </a:spcAft>
                      </a:pPr>
                      <a:r>
                        <a:rPr lang="en-GB" sz="1400" dirty="0">
                          <a:effectLst/>
                        </a:rPr>
                        <a:t>1.3 </a:t>
                      </a:r>
                      <a:r>
                        <a:rPr lang="en-GB" sz="1400" dirty="0" err="1">
                          <a:effectLst/>
                        </a:rPr>
                        <a:t>Sistem</a:t>
                      </a:r>
                      <a:r>
                        <a:rPr lang="en-GB" sz="1400" dirty="0">
                          <a:effectLst/>
                        </a:rPr>
                        <a:t> </a:t>
                      </a:r>
                      <a:r>
                        <a:rPr lang="id-ID" sz="1400" dirty="0">
                          <a:effectLst/>
                        </a:rPr>
                        <a:t>menghitung </a:t>
                      </a:r>
                      <a:r>
                        <a:rPr lang="id-ID" sz="1400" i="1" dirty="0">
                          <a:effectLst/>
                        </a:rPr>
                        <a:t>cosine similarity </a:t>
                      </a:r>
                      <a:r>
                        <a:rPr lang="id-ID" sz="1400" dirty="0">
                          <a:effectLst/>
                        </a:rPr>
                        <a:t>vektor </a:t>
                      </a:r>
                      <a:r>
                        <a:rPr lang="id-ID" sz="1400" i="1" dirty="0">
                          <a:effectLst/>
                        </a:rPr>
                        <a:t>embedding</a:t>
                      </a:r>
                      <a:endParaRPr lang="en-GB" sz="1400" i="1" dirty="0">
                        <a:effectLst/>
                      </a:endParaRPr>
                    </a:p>
                    <a:p>
                      <a:pPr algn="l">
                        <a:spcBef>
                          <a:spcPts val="200"/>
                        </a:spcBef>
                        <a:spcAft>
                          <a:spcPts val="80"/>
                        </a:spcAft>
                      </a:pPr>
                      <a:r>
                        <a:rPr lang="en-GB" sz="1400" dirty="0">
                          <a:effectLst/>
                        </a:rPr>
                        <a:t>1.4 </a:t>
                      </a:r>
                      <a:r>
                        <a:rPr lang="en-GB" sz="1400" dirty="0" err="1">
                          <a:effectLst/>
                        </a:rPr>
                        <a:t>Sistem</a:t>
                      </a:r>
                      <a:r>
                        <a:rPr lang="en-GB" sz="1400" dirty="0">
                          <a:effectLst/>
                        </a:rPr>
                        <a:t> </a:t>
                      </a:r>
                      <a:r>
                        <a:rPr lang="en-GB" sz="1400" dirty="0" err="1">
                          <a:effectLst/>
                        </a:rPr>
                        <a:t>menentukan</a:t>
                      </a:r>
                      <a:r>
                        <a:rPr lang="en-GB" sz="1400" dirty="0">
                          <a:effectLst/>
                        </a:rPr>
                        <a:t> </a:t>
                      </a:r>
                      <a:r>
                        <a:rPr lang="en-GB" sz="1400" dirty="0" err="1">
                          <a:effectLst/>
                        </a:rPr>
                        <a:t>jawaban</a:t>
                      </a:r>
                      <a:r>
                        <a:rPr lang="en-GB" sz="1400" dirty="0">
                          <a:effectLst/>
                        </a:rPr>
                        <a:t> </a:t>
                      </a:r>
                      <a:r>
                        <a:rPr lang="en-GB" sz="1400" dirty="0" err="1">
                          <a:effectLst/>
                        </a:rPr>
                        <a:t>pertanyaan</a:t>
                      </a:r>
                      <a:endParaRPr lang="en-GB" sz="1400" dirty="0">
                        <a:effectLst/>
                      </a:endParaRPr>
                    </a:p>
                    <a:p>
                      <a:pPr algn="l">
                        <a:spcBef>
                          <a:spcPts val="200"/>
                        </a:spcBef>
                        <a:spcAft>
                          <a:spcPts val="80"/>
                        </a:spcAft>
                      </a:pPr>
                      <a:r>
                        <a:rPr lang="en-GB" sz="1400" dirty="0">
                          <a:effectLst/>
                        </a:rPr>
                        <a:t>1.5 </a:t>
                      </a:r>
                      <a:r>
                        <a:rPr lang="en-GB" sz="1400" dirty="0" err="1">
                          <a:effectLst/>
                        </a:rPr>
                        <a:t>Sistem</a:t>
                      </a:r>
                      <a:r>
                        <a:rPr lang="en-GB" sz="1400" dirty="0">
                          <a:effectLst/>
                        </a:rPr>
                        <a:t> </a:t>
                      </a:r>
                      <a:r>
                        <a:rPr lang="en-GB" sz="1400" dirty="0" err="1">
                          <a:effectLst/>
                        </a:rPr>
                        <a:t>menampilkan</a:t>
                      </a:r>
                      <a:r>
                        <a:rPr lang="en-GB" sz="1400" dirty="0">
                          <a:effectLst/>
                        </a:rPr>
                        <a:t> </a:t>
                      </a:r>
                      <a:r>
                        <a:rPr lang="en-GB" sz="1400" dirty="0" err="1">
                          <a:effectLst/>
                        </a:rPr>
                        <a:t>jawaban</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71744" marR="71744" marT="0" marB="0"/>
                </a:tc>
                <a:extLst>
                  <a:ext uri="{0D108BD9-81ED-4DB2-BD59-A6C34878D82A}">
                    <a16:rowId xmlns:a16="http://schemas.microsoft.com/office/drawing/2014/main" val="271488884"/>
                  </a:ext>
                </a:extLst>
              </a:tr>
              <a:tr h="305689">
                <a:tc gridSpan="2">
                  <a:txBody>
                    <a:bodyPr/>
                    <a:lstStyle/>
                    <a:p>
                      <a:pPr algn="l">
                        <a:spcBef>
                          <a:spcPts val="200"/>
                        </a:spcBef>
                        <a:spcAft>
                          <a:spcPts val="80"/>
                        </a:spcAft>
                      </a:pPr>
                      <a:r>
                        <a:rPr lang="id-ID" sz="1400" dirty="0">
                          <a:effectLst/>
                        </a:rPr>
                        <a:t>Alternatif</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3943" marR="93943" marT="46971" marB="46971"/>
                </a:tc>
                <a:tc hMerge="1">
                  <a:txBody>
                    <a:bodyPr/>
                    <a:lstStyle/>
                    <a:p>
                      <a:endParaRPr lang="en-GB"/>
                    </a:p>
                  </a:txBody>
                  <a:tcPr/>
                </a:tc>
                <a:extLst>
                  <a:ext uri="{0D108BD9-81ED-4DB2-BD59-A6C34878D82A}">
                    <a16:rowId xmlns:a16="http://schemas.microsoft.com/office/drawing/2014/main" val="1690314918"/>
                  </a:ext>
                </a:extLst>
              </a:tr>
              <a:tr h="856940">
                <a:tc gridSpan="2">
                  <a:txBody>
                    <a:bodyPr/>
                    <a:lstStyle/>
                    <a:p>
                      <a:pPr algn="l">
                        <a:spcBef>
                          <a:spcPts val="200"/>
                        </a:spcBef>
                        <a:spcAft>
                          <a:spcPts val="80"/>
                        </a:spcAft>
                      </a:pPr>
                      <a:r>
                        <a:rPr lang="en-GB" sz="1400" b="0" dirty="0">
                          <a:effectLst/>
                        </a:rPr>
                        <a:t>1. 1 </a:t>
                      </a:r>
                      <a:r>
                        <a:rPr lang="en-GB" sz="1400" b="0" dirty="0" err="1">
                          <a:effectLst/>
                        </a:rPr>
                        <a:t>Pengunjung</a:t>
                      </a:r>
                      <a:r>
                        <a:rPr lang="en-GB" sz="1400" b="0" dirty="0">
                          <a:effectLst/>
                        </a:rPr>
                        <a:t> </a:t>
                      </a:r>
                      <a:r>
                        <a:rPr lang="en-GB" sz="1400" b="0" dirty="0" err="1">
                          <a:effectLst/>
                        </a:rPr>
                        <a:t>memasukan</a:t>
                      </a:r>
                      <a:r>
                        <a:rPr lang="en-GB" sz="1400" b="0" dirty="0">
                          <a:effectLst/>
                        </a:rPr>
                        <a:t> </a:t>
                      </a:r>
                      <a:r>
                        <a:rPr lang="en-GB" sz="1400" b="0" dirty="0" err="1">
                          <a:effectLst/>
                        </a:rPr>
                        <a:t>pertanyaan</a:t>
                      </a:r>
                      <a:r>
                        <a:rPr lang="en-GB" sz="1400" b="0" dirty="0">
                          <a:effectLst/>
                        </a:rPr>
                        <a:t> </a:t>
                      </a:r>
                      <a:r>
                        <a:rPr lang="id-ID" sz="1400" b="0" dirty="0">
                          <a:effectLst/>
                        </a:rPr>
                        <a:t>yang mengandung kata ‘terdekat’</a:t>
                      </a:r>
                      <a:endParaRPr lang="en-GB" sz="1400" b="0" dirty="0">
                        <a:effectLst/>
                      </a:endParaRPr>
                    </a:p>
                    <a:p>
                      <a:pPr algn="l">
                        <a:spcBef>
                          <a:spcPts val="200"/>
                        </a:spcBef>
                        <a:spcAft>
                          <a:spcPts val="80"/>
                        </a:spcAft>
                      </a:pPr>
                      <a:r>
                        <a:rPr lang="en-GB" sz="1400" b="0" dirty="0">
                          <a:effectLst/>
                        </a:rPr>
                        <a:t>1.1.1 </a:t>
                      </a:r>
                      <a:r>
                        <a:rPr lang="en-GB" sz="1400" b="0" dirty="0" err="1">
                          <a:effectLst/>
                        </a:rPr>
                        <a:t>Sistem</a:t>
                      </a:r>
                      <a:r>
                        <a:rPr lang="en-GB" sz="1400" b="0" dirty="0">
                          <a:effectLst/>
                        </a:rPr>
                        <a:t> </a:t>
                      </a:r>
                      <a:r>
                        <a:rPr lang="en-GB" sz="1400" b="0" dirty="0" err="1">
                          <a:effectLst/>
                        </a:rPr>
                        <a:t>menampilkan</a:t>
                      </a:r>
                      <a:r>
                        <a:rPr lang="en-GB" sz="1400" b="0" dirty="0">
                          <a:effectLst/>
                        </a:rPr>
                        <a:t> </a:t>
                      </a:r>
                      <a:r>
                        <a:rPr lang="en-GB" sz="1400" b="0" dirty="0" err="1">
                          <a:effectLst/>
                        </a:rPr>
                        <a:t>fasilitas</a:t>
                      </a:r>
                      <a:r>
                        <a:rPr lang="en-GB" sz="1400" b="0" dirty="0">
                          <a:effectLst/>
                        </a:rPr>
                        <a:t> </a:t>
                      </a:r>
                      <a:r>
                        <a:rPr lang="id-ID" sz="1400" b="0" dirty="0">
                          <a:effectLst/>
                        </a:rPr>
                        <a:t>pada peta</a:t>
                      </a:r>
                      <a:endParaRPr lang="en-GB" sz="1400" b="0" dirty="0">
                        <a:effectLst/>
                        <a:latin typeface="Times New Roman" panose="02020603050405020304" pitchFamily="18" charset="0"/>
                        <a:ea typeface="Calibri" panose="020F0502020204030204" pitchFamily="34" charset="0"/>
                        <a:cs typeface="Arial" panose="020B0604020202020204" pitchFamily="34" charset="0"/>
                      </a:endParaRPr>
                    </a:p>
                  </a:txBody>
                  <a:tcPr marL="93943" marR="93943" marT="46971" marB="46971"/>
                </a:tc>
                <a:tc hMerge="1">
                  <a:txBody>
                    <a:bodyPr/>
                    <a:lstStyle/>
                    <a:p>
                      <a:endParaRPr lang="en-GB"/>
                    </a:p>
                  </a:txBody>
                  <a:tcPr/>
                </a:tc>
                <a:extLst>
                  <a:ext uri="{0D108BD9-81ED-4DB2-BD59-A6C34878D82A}">
                    <a16:rowId xmlns:a16="http://schemas.microsoft.com/office/drawing/2014/main" val="2939215925"/>
                  </a:ext>
                </a:extLst>
              </a:tr>
              <a:tr h="305689">
                <a:tc gridSpan="2">
                  <a:txBody>
                    <a:bodyPr/>
                    <a:lstStyle/>
                    <a:p>
                      <a:pPr algn="l">
                        <a:spcBef>
                          <a:spcPts val="200"/>
                        </a:spcBef>
                        <a:spcAft>
                          <a:spcPts val="80"/>
                        </a:spcAft>
                      </a:pPr>
                      <a:r>
                        <a:rPr lang="en-GB" sz="1400" dirty="0" err="1">
                          <a:effectLst/>
                        </a:rPr>
                        <a:t>Eksepsi</a:t>
                      </a:r>
                      <a:r>
                        <a:rPr lang="en-GB" sz="1400" dirty="0">
                          <a:effectLst/>
                        </a:rPr>
                        <a:t> </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3943" marR="93943" marT="46971" marB="46971"/>
                </a:tc>
                <a:tc hMerge="1">
                  <a:txBody>
                    <a:bodyPr/>
                    <a:lstStyle/>
                    <a:p>
                      <a:endParaRPr lang="en-GB"/>
                    </a:p>
                  </a:txBody>
                  <a:tcPr/>
                </a:tc>
                <a:extLst>
                  <a:ext uri="{0D108BD9-81ED-4DB2-BD59-A6C34878D82A}">
                    <a16:rowId xmlns:a16="http://schemas.microsoft.com/office/drawing/2014/main" val="4098113646"/>
                  </a:ext>
                </a:extLst>
              </a:tr>
              <a:tr h="305689">
                <a:tc gridSpan="2">
                  <a:txBody>
                    <a:bodyPr/>
                    <a:lstStyle/>
                    <a:p>
                      <a:pPr algn="l">
                        <a:spcBef>
                          <a:spcPts val="200"/>
                        </a:spcBef>
                        <a:spcAft>
                          <a:spcPts val="80"/>
                        </a:spcAft>
                      </a:pPr>
                      <a:r>
                        <a:rPr lang="id-ID"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3943" marR="93943" marT="46971" marB="46971"/>
                </a:tc>
                <a:tc hMerge="1">
                  <a:txBody>
                    <a:bodyPr/>
                    <a:lstStyle/>
                    <a:p>
                      <a:endParaRPr lang="en-GB"/>
                    </a:p>
                  </a:txBody>
                  <a:tcPr/>
                </a:tc>
                <a:extLst>
                  <a:ext uri="{0D108BD9-81ED-4DB2-BD59-A6C34878D82A}">
                    <a16:rowId xmlns:a16="http://schemas.microsoft.com/office/drawing/2014/main" val="2761233313"/>
                  </a:ext>
                </a:extLst>
              </a:tr>
            </a:tbl>
          </a:graphicData>
        </a:graphic>
      </p:graphicFrame>
    </p:spTree>
    <p:extLst>
      <p:ext uri="{BB962C8B-B14F-4D97-AF65-F5344CB8AC3E}">
        <p14:creationId xmlns:p14="http://schemas.microsoft.com/office/powerpoint/2010/main" val="160670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B35C9-9E9B-4588-97FF-A41DD140551C}"/>
              </a:ext>
            </a:extLst>
          </p:cNvPr>
          <p:cNvSpPr>
            <a:spLocks noGrp="1"/>
          </p:cNvSpPr>
          <p:nvPr>
            <p:ph type="title"/>
          </p:nvPr>
        </p:nvSpPr>
        <p:spPr/>
        <p:txBody>
          <a:bodyPr/>
          <a:lstStyle/>
          <a:p>
            <a:r>
              <a:rPr lang="en-US" dirty="0" err="1"/>
              <a:t>Perancangan</a:t>
            </a:r>
            <a:r>
              <a:rPr lang="en-US" dirty="0"/>
              <a:t> </a:t>
            </a:r>
            <a:r>
              <a:rPr lang="id-ID" dirty="0"/>
              <a:t>Si</a:t>
            </a:r>
            <a:r>
              <a:rPr lang="en-US" dirty="0"/>
              <a:t>stem</a:t>
            </a:r>
            <a:r>
              <a:rPr lang="id-ID" dirty="0"/>
              <a:t>				</a:t>
            </a:r>
            <a:endParaRPr lang="en-GB" dirty="0"/>
          </a:p>
        </p:txBody>
      </p:sp>
      <p:sp>
        <p:nvSpPr>
          <p:cNvPr id="3" name="Content Placeholder 2">
            <a:extLst>
              <a:ext uri="{FF2B5EF4-FFF2-40B4-BE49-F238E27FC236}">
                <a16:creationId xmlns:a16="http://schemas.microsoft.com/office/drawing/2014/main" id="{6FCFB6B9-EF10-4444-A379-F3DD60204DD3}"/>
              </a:ext>
            </a:extLst>
          </p:cNvPr>
          <p:cNvSpPr>
            <a:spLocks noGrp="1"/>
          </p:cNvSpPr>
          <p:nvPr>
            <p:ph idx="1"/>
          </p:nvPr>
        </p:nvSpPr>
        <p:spPr/>
        <p:txBody>
          <a:bodyPr/>
          <a:lstStyle/>
          <a:p>
            <a:pPr marL="0" indent="0">
              <a:buNone/>
            </a:pPr>
            <a:r>
              <a:rPr lang="id-ID" b="1" dirty="0"/>
              <a:t>Deskripsi Kasus Penggunaan</a:t>
            </a:r>
            <a:endParaRPr lang="en-GB" b="1" dirty="0"/>
          </a:p>
        </p:txBody>
      </p:sp>
      <p:graphicFrame>
        <p:nvGraphicFramePr>
          <p:cNvPr id="4" name="Table 3">
            <a:extLst>
              <a:ext uri="{FF2B5EF4-FFF2-40B4-BE49-F238E27FC236}">
                <a16:creationId xmlns:a16="http://schemas.microsoft.com/office/drawing/2014/main" id="{09E26F74-2A0E-4A1C-8A72-2400DCC94320}"/>
              </a:ext>
            </a:extLst>
          </p:cNvPr>
          <p:cNvGraphicFramePr>
            <a:graphicFrameLocks noGrp="1"/>
          </p:cNvGraphicFramePr>
          <p:nvPr>
            <p:extLst>
              <p:ext uri="{D42A27DB-BD31-4B8C-83A1-F6EECF244321}">
                <p14:modId xmlns:p14="http://schemas.microsoft.com/office/powerpoint/2010/main" val="3669530228"/>
              </p:ext>
            </p:extLst>
          </p:nvPr>
        </p:nvGraphicFramePr>
        <p:xfrm>
          <a:off x="965316" y="2438868"/>
          <a:ext cx="4860648" cy="3293149"/>
        </p:xfrm>
        <a:graphic>
          <a:graphicData uri="http://schemas.openxmlformats.org/drawingml/2006/table">
            <a:tbl>
              <a:tblPr firstRow="1" firstCol="1" bandRow="1">
                <a:tableStyleId>{8799B23B-EC83-4686-B30A-512413B5E67A}</a:tableStyleId>
              </a:tblPr>
              <a:tblGrid>
                <a:gridCol w="2123511">
                  <a:extLst>
                    <a:ext uri="{9D8B030D-6E8A-4147-A177-3AD203B41FA5}">
                      <a16:colId xmlns:a16="http://schemas.microsoft.com/office/drawing/2014/main" val="676806172"/>
                    </a:ext>
                  </a:extLst>
                </a:gridCol>
                <a:gridCol w="2737137">
                  <a:extLst>
                    <a:ext uri="{9D8B030D-6E8A-4147-A177-3AD203B41FA5}">
                      <a16:colId xmlns:a16="http://schemas.microsoft.com/office/drawing/2014/main" val="2852340706"/>
                    </a:ext>
                  </a:extLst>
                </a:gridCol>
              </a:tblGrid>
              <a:tr h="361749">
                <a:tc>
                  <a:txBody>
                    <a:bodyPr/>
                    <a:lstStyle/>
                    <a:p>
                      <a:pPr algn="l">
                        <a:spcBef>
                          <a:spcPts val="200"/>
                        </a:spcBef>
                        <a:spcAft>
                          <a:spcPts val="80"/>
                        </a:spcAft>
                      </a:pPr>
                      <a:r>
                        <a:rPr lang="en-GB" sz="1400" dirty="0">
                          <a:effectLst/>
                        </a:rPr>
                        <a:t>Nama Use Case</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a:effectLst/>
                        </a:rPr>
                        <a:t>Mendapat </a:t>
                      </a:r>
                      <a:r>
                        <a:rPr lang="id-ID" sz="1400">
                          <a:effectLst/>
                        </a:rPr>
                        <a:t>Notifikasi I</a:t>
                      </a:r>
                      <a:r>
                        <a:rPr lang="en-GB" sz="1400">
                          <a:effectLst/>
                        </a:rPr>
                        <a:t>nformasi </a:t>
                      </a:r>
                      <a:r>
                        <a:rPr lang="id-ID" sz="1400">
                          <a:effectLst/>
                        </a:rPr>
                        <a:t>Satwa </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3968008242"/>
                  </a:ext>
                </a:extLst>
              </a:tr>
              <a:tr h="180875">
                <a:tc>
                  <a:txBody>
                    <a:bodyPr/>
                    <a:lstStyle/>
                    <a:p>
                      <a:pPr algn="l">
                        <a:spcBef>
                          <a:spcPts val="200"/>
                        </a:spcBef>
                        <a:spcAft>
                          <a:spcPts val="80"/>
                        </a:spcAft>
                      </a:pPr>
                      <a:r>
                        <a:rPr lang="en-GB" sz="1400">
                          <a:effectLst/>
                        </a:rPr>
                        <a:t>Kode Use Case</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a:effectLst/>
                        </a:rPr>
                        <a:t>UC03</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799883112"/>
                  </a:ext>
                </a:extLst>
              </a:tr>
              <a:tr h="193070">
                <a:tc>
                  <a:txBody>
                    <a:bodyPr/>
                    <a:lstStyle/>
                    <a:p>
                      <a:pPr algn="l">
                        <a:spcBef>
                          <a:spcPts val="200"/>
                        </a:spcBef>
                        <a:spcAft>
                          <a:spcPts val="80"/>
                        </a:spcAft>
                      </a:pPr>
                      <a:r>
                        <a:rPr lang="en-GB" sz="1400">
                          <a:effectLst/>
                        </a:rPr>
                        <a:t>Aktor </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a:effectLst/>
                        </a:rPr>
                        <a:t>Pengunjung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2009647325"/>
                  </a:ext>
                </a:extLst>
              </a:tr>
              <a:tr h="723499">
                <a:tc>
                  <a:txBody>
                    <a:bodyPr/>
                    <a:lstStyle/>
                    <a:p>
                      <a:pPr algn="l">
                        <a:spcBef>
                          <a:spcPts val="200"/>
                        </a:spcBef>
                        <a:spcAft>
                          <a:spcPts val="80"/>
                        </a:spcAft>
                      </a:pPr>
                      <a:r>
                        <a:rPr lang="en-GB" sz="1400">
                          <a:effectLst/>
                        </a:rPr>
                        <a:t>Deskripsi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dirty="0" err="1">
                          <a:effectLst/>
                        </a:rPr>
                        <a:t>Pengunjung</a:t>
                      </a:r>
                      <a:r>
                        <a:rPr lang="en-GB" sz="1400" dirty="0">
                          <a:effectLst/>
                        </a:rPr>
                        <a:t> </a:t>
                      </a:r>
                      <a:r>
                        <a:rPr lang="en-GB" sz="1400" dirty="0" err="1">
                          <a:effectLst/>
                        </a:rPr>
                        <a:t>mendapat</a:t>
                      </a:r>
                      <a:r>
                        <a:rPr lang="en-GB" sz="1400" dirty="0">
                          <a:effectLst/>
                        </a:rPr>
                        <a:t> </a:t>
                      </a:r>
                      <a:r>
                        <a:rPr lang="en-GB" sz="1400" dirty="0" err="1">
                          <a:effectLst/>
                        </a:rPr>
                        <a:t>informasi</a:t>
                      </a:r>
                      <a:r>
                        <a:rPr lang="en-GB" sz="1400" dirty="0">
                          <a:effectLst/>
                        </a:rPr>
                        <a:t> </a:t>
                      </a:r>
                      <a:r>
                        <a:rPr lang="en-GB" sz="1400" dirty="0" err="1">
                          <a:effectLst/>
                        </a:rPr>
                        <a:t>mengenai</a:t>
                      </a:r>
                      <a:r>
                        <a:rPr lang="en-GB" sz="1400" dirty="0">
                          <a:effectLst/>
                        </a:rPr>
                        <a:t> </a:t>
                      </a:r>
                      <a:r>
                        <a:rPr lang="en-GB" sz="1400" dirty="0" err="1">
                          <a:effectLst/>
                        </a:rPr>
                        <a:t>koleksi</a:t>
                      </a:r>
                      <a:r>
                        <a:rPr lang="en-GB" sz="1400" dirty="0">
                          <a:effectLst/>
                        </a:rPr>
                        <a:t> </a:t>
                      </a:r>
                      <a:r>
                        <a:rPr lang="en-GB" sz="1400" dirty="0" err="1">
                          <a:effectLst/>
                        </a:rPr>
                        <a:t>kebun</a:t>
                      </a:r>
                      <a:r>
                        <a:rPr lang="en-GB" sz="1400" dirty="0">
                          <a:effectLst/>
                        </a:rPr>
                        <a:t> </a:t>
                      </a:r>
                      <a:r>
                        <a:rPr lang="en-GB" sz="1400" dirty="0" err="1">
                          <a:effectLst/>
                        </a:rPr>
                        <a:t>binatang</a:t>
                      </a:r>
                      <a:r>
                        <a:rPr lang="en-GB" sz="1400" dirty="0">
                          <a:effectLst/>
                        </a:rPr>
                        <a:t> yang </a:t>
                      </a:r>
                      <a:r>
                        <a:rPr lang="en-GB" sz="1400" dirty="0" err="1">
                          <a:effectLst/>
                        </a:rPr>
                        <a:t>berada</a:t>
                      </a:r>
                      <a:r>
                        <a:rPr lang="en-GB" sz="1400" dirty="0">
                          <a:effectLst/>
                        </a:rPr>
                        <a:t> di </a:t>
                      </a:r>
                      <a:r>
                        <a:rPr lang="en-GB" sz="1400" dirty="0" err="1">
                          <a:effectLst/>
                        </a:rPr>
                        <a:t>dekat</a:t>
                      </a:r>
                      <a:r>
                        <a:rPr lang="en-GB" sz="1400" dirty="0">
                          <a:effectLst/>
                        </a:rPr>
                        <a:t> </a:t>
                      </a:r>
                      <a:r>
                        <a:rPr lang="en-GB" sz="1400" dirty="0" err="1">
                          <a:effectLst/>
                        </a:rPr>
                        <a:t>pengunjung</a:t>
                      </a:r>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235280209"/>
                  </a:ext>
                </a:extLst>
              </a:tr>
              <a:tr h="221556">
                <a:tc>
                  <a:txBody>
                    <a:bodyPr/>
                    <a:lstStyle/>
                    <a:p>
                      <a:pPr algn="l">
                        <a:spcBef>
                          <a:spcPts val="200"/>
                        </a:spcBef>
                        <a:spcAft>
                          <a:spcPts val="80"/>
                        </a:spcAft>
                      </a:pPr>
                      <a:r>
                        <a:rPr lang="en-GB" sz="1400">
                          <a:effectLst/>
                        </a:rPr>
                        <a:t>Use Case Relasi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a:effectLst/>
                        </a:rPr>
                        <a:t>-</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4032861675"/>
                  </a:ext>
                </a:extLst>
              </a:tr>
              <a:tr h="427287">
                <a:tc>
                  <a:txBody>
                    <a:bodyPr/>
                    <a:lstStyle/>
                    <a:p>
                      <a:pPr algn="l">
                        <a:spcBef>
                          <a:spcPts val="200"/>
                        </a:spcBef>
                        <a:spcAft>
                          <a:spcPts val="80"/>
                        </a:spcAft>
                      </a:pPr>
                      <a:r>
                        <a:rPr lang="id-ID" sz="1400">
                          <a:effectLst/>
                        </a:rPr>
                        <a:t>Trigger</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id-ID" sz="1400" dirty="0">
                          <a:effectLst/>
                        </a:rPr>
                        <a:t>Lokasi pengunjung memasuki area geofence.</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1586140380"/>
                  </a:ext>
                </a:extLst>
              </a:tr>
              <a:tr h="427287">
                <a:tc>
                  <a:txBody>
                    <a:bodyPr/>
                    <a:lstStyle/>
                    <a:p>
                      <a:pPr algn="l">
                        <a:spcBef>
                          <a:spcPts val="200"/>
                        </a:spcBef>
                        <a:spcAft>
                          <a:spcPts val="80"/>
                        </a:spcAft>
                      </a:pPr>
                      <a:r>
                        <a:rPr lang="en-GB" sz="1400">
                          <a:effectLst/>
                        </a:rPr>
                        <a:t>Kondisi Awal</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id-ID" sz="1400">
                          <a:effectLst/>
                        </a:rPr>
                        <a:t>Pengunjung membuka halaman peta pada aplikasi.</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3296947852"/>
                  </a:ext>
                </a:extLst>
              </a:tr>
              <a:tr h="542624">
                <a:tc>
                  <a:txBody>
                    <a:bodyPr/>
                    <a:lstStyle/>
                    <a:p>
                      <a:pPr algn="l">
                        <a:spcBef>
                          <a:spcPts val="200"/>
                        </a:spcBef>
                        <a:spcAft>
                          <a:spcPts val="80"/>
                        </a:spcAft>
                      </a:pPr>
                      <a:r>
                        <a:rPr lang="en-GB" sz="1400">
                          <a:effectLst/>
                        </a:rPr>
                        <a:t>Kondisi Akhir</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pPr>
                      <a:r>
                        <a:rPr lang="en-GB" sz="1400" dirty="0" err="1">
                          <a:effectLst/>
                        </a:rPr>
                        <a:t>Pengunjung</a:t>
                      </a:r>
                      <a:r>
                        <a:rPr lang="en-GB" sz="1400" dirty="0">
                          <a:effectLst/>
                        </a:rPr>
                        <a:t> </a:t>
                      </a:r>
                      <a:r>
                        <a:rPr lang="en-GB" sz="1400" dirty="0" err="1">
                          <a:effectLst/>
                        </a:rPr>
                        <a:t>mengetahui</a:t>
                      </a:r>
                      <a:r>
                        <a:rPr lang="en-GB" sz="1400" dirty="0">
                          <a:effectLst/>
                        </a:rPr>
                        <a:t> </a:t>
                      </a:r>
                      <a:r>
                        <a:rPr lang="en-GB" sz="1400" dirty="0" err="1">
                          <a:effectLst/>
                        </a:rPr>
                        <a:t>informasi</a:t>
                      </a:r>
                      <a:r>
                        <a:rPr lang="en-GB" sz="1400" dirty="0">
                          <a:effectLst/>
                        </a:rPr>
                        <a:t> </a:t>
                      </a:r>
                      <a:r>
                        <a:rPr lang="en-GB" sz="1400" dirty="0" err="1">
                          <a:effectLst/>
                        </a:rPr>
                        <a:t>dari</a:t>
                      </a:r>
                      <a:r>
                        <a:rPr lang="en-GB" sz="1400" dirty="0">
                          <a:effectLst/>
                        </a:rPr>
                        <a:t> </a:t>
                      </a:r>
                      <a:r>
                        <a:rPr lang="en-GB" sz="1400" dirty="0" err="1">
                          <a:effectLst/>
                        </a:rPr>
                        <a:t>satwa</a:t>
                      </a:r>
                      <a:r>
                        <a:rPr lang="en-GB" sz="1400" dirty="0">
                          <a:effectLst/>
                        </a:rPr>
                        <a:t> </a:t>
                      </a:r>
                      <a:r>
                        <a:rPr lang="en-GB" sz="1400" dirty="0" err="1">
                          <a:effectLst/>
                        </a:rPr>
                        <a:t>kebun</a:t>
                      </a:r>
                      <a:r>
                        <a:rPr lang="en-GB" sz="1400" dirty="0">
                          <a:effectLst/>
                        </a:rPr>
                        <a:t> </a:t>
                      </a:r>
                      <a:r>
                        <a:rPr lang="en-GB" sz="1400" dirty="0" err="1">
                          <a:effectLst/>
                        </a:rPr>
                        <a:t>binatang</a:t>
                      </a:r>
                      <a:r>
                        <a:rPr lang="en-GB" sz="1400" dirty="0">
                          <a:effectLst/>
                        </a:rPr>
                        <a:t> yang </a:t>
                      </a:r>
                      <a:r>
                        <a:rPr lang="en-GB" sz="1400" dirty="0" err="1">
                          <a:effectLst/>
                        </a:rPr>
                        <a:t>ada</a:t>
                      </a:r>
                      <a:r>
                        <a:rPr lang="en-GB" sz="1400" dirty="0">
                          <a:effectLst/>
                        </a:rPr>
                        <a:t> di </a:t>
                      </a:r>
                      <a:r>
                        <a:rPr lang="en-GB" sz="1400" dirty="0" err="1">
                          <a:effectLst/>
                        </a:rPr>
                        <a:t>dekatnya</a:t>
                      </a:r>
                      <a:r>
                        <a:rPr lang="en-GB"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4231509883"/>
                  </a:ext>
                </a:extLst>
              </a:tr>
            </a:tbl>
          </a:graphicData>
        </a:graphic>
      </p:graphicFrame>
      <p:graphicFrame>
        <p:nvGraphicFramePr>
          <p:cNvPr id="5" name="Table 4">
            <a:extLst>
              <a:ext uri="{FF2B5EF4-FFF2-40B4-BE49-F238E27FC236}">
                <a16:creationId xmlns:a16="http://schemas.microsoft.com/office/drawing/2014/main" id="{D5C4E15B-D134-421D-B187-E37A2E4B581A}"/>
              </a:ext>
            </a:extLst>
          </p:cNvPr>
          <p:cNvGraphicFramePr>
            <a:graphicFrameLocks noGrp="1"/>
          </p:cNvGraphicFramePr>
          <p:nvPr>
            <p:extLst>
              <p:ext uri="{D42A27DB-BD31-4B8C-83A1-F6EECF244321}">
                <p14:modId xmlns:p14="http://schemas.microsoft.com/office/powerpoint/2010/main" val="2601130442"/>
              </p:ext>
            </p:extLst>
          </p:nvPr>
        </p:nvGraphicFramePr>
        <p:xfrm>
          <a:off x="6186012" y="1893764"/>
          <a:ext cx="3690492" cy="3845288"/>
        </p:xfrm>
        <a:graphic>
          <a:graphicData uri="http://schemas.openxmlformats.org/drawingml/2006/table">
            <a:tbl>
              <a:tblPr firstRow="1" firstCol="1" bandRow="1">
                <a:tableStyleId>{8799B23B-EC83-4686-B30A-512413B5E67A}</a:tableStyleId>
              </a:tblPr>
              <a:tblGrid>
                <a:gridCol w="1612296">
                  <a:extLst>
                    <a:ext uri="{9D8B030D-6E8A-4147-A177-3AD203B41FA5}">
                      <a16:colId xmlns:a16="http://schemas.microsoft.com/office/drawing/2014/main" val="918608521"/>
                    </a:ext>
                  </a:extLst>
                </a:gridCol>
                <a:gridCol w="2078196">
                  <a:extLst>
                    <a:ext uri="{9D8B030D-6E8A-4147-A177-3AD203B41FA5}">
                      <a16:colId xmlns:a16="http://schemas.microsoft.com/office/drawing/2014/main" val="3644006033"/>
                    </a:ext>
                  </a:extLst>
                </a:gridCol>
              </a:tblGrid>
              <a:tr h="296087">
                <a:tc gridSpan="2">
                  <a:txBody>
                    <a:bodyPr/>
                    <a:lstStyle/>
                    <a:p>
                      <a:pPr algn="l">
                        <a:spcBef>
                          <a:spcPts val="200"/>
                        </a:spcBef>
                        <a:spcAft>
                          <a:spcPts val="80"/>
                        </a:spcAft>
                      </a:pPr>
                      <a:r>
                        <a:rPr lang="en-GB" sz="1400" dirty="0">
                          <a:effectLst/>
                        </a:rPr>
                        <a:t>Alur Normal</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8659" marR="98659" marT="49329" marB="49329"/>
                </a:tc>
                <a:tc hMerge="1">
                  <a:txBody>
                    <a:bodyPr/>
                    <a:lstStyle/>
                    <a:p>
                      <a:endParaRPr lang="en-GB"/>
                    </a:p>
                  </a:txBody>
                  <a:tcPr/>
                </a:tc>
                <a:extLst>
                  <a:ext uri="{0D108BD9-81ED-4DB2-BD59-A6C34878D82A}">
                    <a16:rowId xmlns:a16="http://schemas.microsoft.com/office/drawing/2014/main" val="220827950"/>
                  </a:ext>
                </a:extLst>
              </a:tr>
              <a:tr h="206997">
                <a:tc>
                  <a:txBody>
                    <a:bodyPr/>
                    <a:lstStyle/>
                    <a:p>
                      <a:pPr algn="l">
                        <a:spcBef>
                          <a:spcPts val="200"/>
                        </a:spcBef>
                        <a:spcAft>
                          <a:spcPts val="80"/>
                        </a:spcAft>
                        <a:tabLst>
                          <a:tab pos="112395" algn="l"/>
                        </a:tabLst>
                      </a:pPr>
                      <a:r>
                        <a:rPr lang="en-GB" sz="1400">
                          <a:effectLst/>
                        </a:rPr>
                        <a:t>Pengunjung</a:t>
                      </a:r>
                      <a:endParaRPr lang="en-GB" sz="140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algn="l">
                        <a:spcBef>
                          <a:spcPts val="200"/>
                        </a:spcBef>
                        <a:spcAft>
                          <a:spcPts val="80"/>
                        </a:spcAft>
                        <a:tabLst>
                          <a:tab pos="112395" algn="l"/>
                        </a:tabLst>
                      </a:pPr>
                      <a:r>
                        <a:rPr lang="en-GB" sz="1400" dirty="0" err="1">
                          <a:effectLst/>
                        </a:rPr>
                        <a:t>Sistem</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1822064013"/>
                  </a:ext>
                </a:extLst>
              </a:tr>
              <a:tr h="2071838">
                <a:tc>
                  <a:txBody>
                    <a:bodyPr/>
                    <a:lstStyle/>
                    <a:p>
                      <a:pPr marL="342900" lvl="0" indent="-342900" algn="l" rtl="0" fontAlgn="base">
                        <a:spcBef>
                          <a:spcPts val="200"/>
                        </a:spcBef>
                        <a:spcAft>
                          <a:spcPts val="80"/>
                        </a:spcAft>
                        <a:buFont typeface="+mj-lt"/>
                        <a:buAutoNum type="arabicPeriod"/>
                        <a:tabLst>
                          <a:tab pos="202565" algn="l"/>
                        </a:tabLst>
                      </a:pPr>
                      <a:r>
                        <a:rPr lang="en-GB" sz="1400" b="0" dirty="0" err="1">
                          <a:effectLst/>
                        </a:rPr>
                        <a:t>Pengunjung</a:t>
                      </a:r>
                      <a:r>
                        <a:rPr lang="en-GB" sz="1400" b="0" dirty="0">
                          <a:effectLst/>
                        </a:rPr>
                        <a:t> </a:t>
                      </a:r>
                      <a:r>
                        <a:rPr lang="id-ID" sz="1400" b="0" dirty="0">
                          <a:effectLst/>
                        </a:rPr>
                        <a:t>membuka menu peta.</a:t>
                      </a:r>
                      <a:endParaRPr lang="en-GB" sz="1400" b="0" dirty="0">
                        <a:effectLst/>
                      </a:endParaRPr>
                    </a:p>
                    <a:p>
                      <a:pPr marL="342900" lvl="0" indent="-342900" algn="l" fontAlgn="base">
                        <a:spcBef>
                          <a:spcPts val="200"/>
                        </a:spcBef>
                        <a:spcAft>
                          <a:spcPts val="80"/>
                        </a:spcAft>
                        <a:buFont typeface="+mj-lt"/>
                        <a:buAutoNum type="arabicPeriod"/>
                        <a:tabLst>
                          <a:tab pos="202565" algn="l"/>
                        </a:tabLst>
                      </a:pPr>
                      <a:r>
                        <a:rPr lang="id-ID" sz="1400" b="0" dirty="0">
                          <a:effectLst/>
                        </a:rPr>
                        <a:t>Pengunjung mendekati kandang satwa.</a:t>
                      </a:r>
                      <a:endParaRPr lang="en-GB" sz="1400" b="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tc>
                  <a:txBody>
                    <a:bodyPr/>
                    <a:lstStyle/>
                    <a:p>
                      <a:pPr marL="0" lvl="0" indent="0" algn="l" rtl="0" fontAlgn="base">
                        <a:spcBef>
                          <a:spcPts val="200"/>
                        </a:spcBef>
                        <a:spcAft>
                          <a:spcPts val="80"/>
                        </a:spcAft>
                        <a:buFont typeface="+mj-lt"/>
                        <a:buNone/>
                        <a:tabLst>
                          <a:tab pos="112395" algn="l"/>
                        </a:tabLst>
                      </a:pPr>
                      <a:r>
                        <a:rPr lang="id-ID" sz="1400" dirty="0">
                          <a:effectLst/>
                        </a:rPr>
                        <a:t>1.1 </a:t>
                      </a:r>
                      <a:r>
                        <a:rPr lang="en-GB" sz="1400" dirty="0" err="1">
                          <a:effectLst/>
                        </a:rPr>
                        <a:t>Sistem</a:t>
                      </a:r>
                      <a:r>
                        <a:rPr lang="en-GB" sz="1400" dirty="0">
                          <a:effectLst/>
                        </a:rPr>
                        <a:t> </a:t>
                      </a:r>
                      <a:r>
                        <a:rPr lang="id-ID" sz="1400" dirty="0">
                          <a:effectLst/>
                        </a:rPr>
                        <a:t>membuat geofence untuk setiap data koleksi.</a:t>
                      </a:r>
                    </a:p>
                    <a:p>
                      <a:pPr marL="0" lvl="0" indent="0" algn="l" rtl="0" fontAlgn="base">
                        <a:spcBef>
                          <a:spcPts val="200"/>
                        </a:spcBef>
                        <a:spcAft>
                          <a:spcPts val="80"/>
                        </a:spcAft>
                        <a:buFont typeface="+mj-lt"/>
                        <a:buNone/>
                        <a:tabLst>
                          <a:tab pos="112395" algn="l"/>
                        </a:tabLst>
                      </a:pPr>
                      <a:r>
                        <a:rPr lang="id-ID" sz="1400" dirty="0">
                          <a:effectLst/>
                        </a:rPr>
                        <a:t>2.1 Sistem mendeteksi pengunjung memasuki suatu geofence.</a:t>
                      </a:r>
                    </a:p>
                    <a:p>
                      <a:pPr marL="0" lvl="0" indent="0" algn="l" rtl="0" fontAlgn="base">
                        <a:spcBef>
                          <a:spcPts val="200"/>
                        </a:spcBef>
                        <a:spcAft>
                          <a:spcPts val="80"/>
                        </a:spcAft>
                        <a:buFont typeface="+mj-lt"/>
                        <a:buNone/>
                        <a:tabLst>
                          <a:tab pos="112395" algn="l"/>
                        </a:tabLst>
                      </a:pPr>
                      <a:r>
                        <a:rPr lang="id-ID" sz="1400" dirty="0">
                          <a:effectLst/>
                        </a:rPr>
                        <a:t>2.2 Sistem menampilkan notifikasi.</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366" marR="68366" marT="0" marB="0"/>
                </a:tc>
                <a:extLst>
                  <a:ext uri="{0D108BD9-81ED-4DB2-BD59-A6C34878D82A}">
                    <a16:rowId xmlns:a16="http://schemas.microsoft.com/office/drawing/2014/main" val="3612116813"/>
                  </a:ext>
                </a:extLst>
              </a:tr>
              <a:tr h="296087">
                <a:tc gridSpan="2">
                  <a:txBody>
                    <a:bodyPr/>
                    <a:lstStyle/>
                    <a:p>
                      <a:pPr algn="l">
                        <a:spcBef>
                          <a:spcPts val="200"/>
                        </a:spcBef>
                        <a:spcAft>
                          <a:spcPts val="80"/>
                        </a:spcAft>
                      </a:pPr>
                      <a:r>
                        <a:rPr lang="en-GB" sz="1400" dirty="0">
                          <a:effectLst/>
                        </a:rPr>
                        <a:t>Alur </a:t>
                      </a:r>
                      <a:r>
                        <a:rPr lang="en-GB" sz="1400" dirty="0" err="1">
                          <a:effectLst/>
                        </a:rPr>
                        <a:t>Alternatif</a:t>
                      </a:r>
                      <a:r>
                        <a:rPr lang="en-GB" sz="1400" dirty="0">
                          <a:effectLst/>
                        </a:rPr>
                        <a:t> </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8659" marR="98659" marT="49329" marB="49329"/>
                </a:tc>
                <a:tc hMerge="1">
                  <a:txBody>
                    <a:bodyPr/>
                    <a:lstStyle/>
                    <a:p>
                      <a:endParaRPr lang="en-GB"/>
                    </a:p>
                  </a:txBody>
                  <a:tcPr/>
                </a:tc>
                <a:extLst>
                  <a:ext uri="{0D108BD9-81ED-4DB2-BD59-A6C34878D82A}">
                    <a16:rowId xmlns:a16="http://schemas.microsoft.com/office/drawing/2014/main" val="811241843"/>
                  </a:ext>
                </a:extLst>
              </a:tr>
              <a:tr h="296087">
                <a:tc gridSpan="2">
                  <a:txBody>
                    <a:bodyPr/>
                    <a:lstStyle/>
                    <a:p>
                      <a:pPr marL="342900" lvl="0" indent="-342900" algn="l" rtl="0">
                        <a:spcBef>
                          <a:spcPts val="200"/>
                        </a:spcBef>
                        <a:spcAft>
                          <a:spcPts val="80"/>
                        </a:spcAft>
                        <a:buFont typeface="Times New Roman" panose="02020603050405020304" pitchFamily="18" charset="0"/>
                        <a:buChar char="-"/>
                      </a:pPr>
                      <a:r>
                        <a:rPr lang="id-ID" sz="1400" dirty="0">
                          <a:effectLst/>
                        </a:rPr>
                        <a:t> </a:t>
                      </a:r>
                      <a:endParaRPr lang="en-GB"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8659" marR="98659" marT="49329" marB="49329"/>
                </a:tc>
                <a:tc hMerge="1">
                  <a:txBody>
                    <a:bodyPr/>
                    <a:lstStyle/>
                    <a:p>
                      <a:endParaRPr lang="en-GB"/>
                    </a:p>
                  </a:txBody>
                  <a:tcPr/>
                </a:tc>
                <a:extLst>
                  <a:ext uri="{0D108BD9-81ED-4DB2-BD59-A6C34878D82A}">
                    <a16:rowId xmlns:a16="http://schemas.microsoft.com/office/drawing/2014/main" val="934587357"/>
                  </a:ext>
                </a:extLst>
              </a:tr>
              <a:tr h="296087">
                <a:tc gridSpan="2">
                  <a:txBody>
                    <a:bodyPr/>
                    <a:lstStyle/>
                    <a:p>
                      <a:pPr algn="l">
                        <a:spcBef>
                          <a:spcPts val="200"/>
                        </a:spcBef>
                        <a:spcAft>
                          <a:spcPts val="80"/>
                        </a:spcAft>
                      </a:pPr>
                      <a:r>
                        <a:rPr lang="en-GB" sz="1400" dirty="0" err="1">
                          <a:effectLst/>
                        </a:rPr>
                        <a:t>Eksepsi</a:t>
                      </a:r>
                      <a:r>
                        <a:rPr lang="en-GB" sz="1400" dirty="0">
                          <a:effectLst/>
                        </a:rPr>
                        <a:t> </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8659" marR="98659" marT="49329" marB="49329"/>
                </a:tc>
                <a:tc hMerge="1">
                  <a:txBody>
                    <a:bodyPr/>
                    <a:lstStyle/>
                    <a:p>
                      <a:endParaRPr lang="en-GB"/>
                    </a:p>
                  </a:txBody>
                  <a:tcPr/>
                </a:tc>
                <a:extLst>
                  <a:ext uri="{0D108BD9-81ED-4DB2-BD59-A6C34878D82A}">
                    <a16:rowId xmlns:a16="http://schemas.microsoft.com/office/drawing/2014/main" val="3617389340"/>
                  </a:ext>
                </a:extLst>
              </a:tr>
              <a:tr h="296087">
                <a:tc gridSpan="2">
                  <a:txBody>
                    <a:bodyPr/>
                    <a:lstStyle/>
                    <a:p>
                      <a:pPr algn="l">
                        <a:spcBef>
                          <a:spcPts val="200"/>
                        </a:spcBef>
                        <a:spcAft>
                          <a:spcPts val="80"/>
                        </a:spcAft>
                      </a:pPr>
                      <a:r>
                        <a:rPr lang="id-ID" sz="1400" dirty="0">
                          <a:effectLst/>
                        </a:rPr>
                        <a:t>-</a:t>
                      </a:r>
                      <a:endParaRPr lang="en-GB" sz="1400" dirty="0">
                        <a:effectLst/>
                        <a:latin typeface="Times New Roman" panose="02020603050405020304" pitchFamily="18" charset="0"/>
                        <a:ea typeface="Calibri" panose="020F0502020204030204" pitchFamily="34" charset="0"/>
                        <a:cs typeface="Arial" panose="020B0604020202020204" pitchFamily="34" charset="0"/>
                      </a:endParaRPr>
                    </a:p>
                  </a:txBody>
                  <a:tcPr marL="98659" marR="98659" marT="49329" marB="49329"/>
                </a:tc>
                <a:tc hMerge="1">
                  <a:txBody>
                    <a:bodyPr/>
                    <a:lstStyle/>
                    <a:p>
                      <a:endParaRPr lang="en-GB"/>
                    </a:p>
                  </a:txBody>
                  <a:tcPr/>
                </a:tc>
                <a:extLst>
                  <a:ext uri="{0D108BD9-81ED-4DB2-BD59-A6C34878D82A}">
                    <a16:rowId xmlns:a16="http://schemas.microsoft.com/office/drawing/2014/main" val="3320259241"/>
                  </a:ext>
                </a:extLst>
              </a:tr>
            </a:tbl>
          </a:graphicData>
        </a:graphic>
      </p:graphicFrame>
    </p:spTree>
    <p:extLst>
      <p:ext uri="{BB962C8B-B14F-4D97-AF65-F5344CB8AC3E}">
        <p14:creationId xmlns:p14="http://schemas.microsoft.com/office/powerpoint/2010/main" val="1655073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err="1"/>
              <a:t>Perancangan</a:t>
            </a:r>
            <a:r>
              <a:rPr lang="en-US" dirty="0"/>
              <a:t> </a:t>
            </a:r>
            <a:r>
              <a:rPr lang="id-ID" dirty="0"/>
              <a:t>Si</a:t>
            </a:r>
            <a:r>
              <a:rPr lang="en-US" dirty="0"/>
              <a:t>stem</a:t>
            </a:r>
            <a:r>
              <a:rPr lang="id-ID" dirty="0"/>
              <a:t>				|Chatbot</a:t>
            </a:r>
            <a:endParaRPr lang="en-US" dirty="0"/>
          </a:p>
        </p:txBody>
      </p:sp>
      <p:sp>
        <p:nvSpPr>
          <p:cNvPr id="6" name="Content Placeholder 2">
            <a:extLst>
              <a:ext uri="{FF2B5EF4-FFF2-40B4-BE49-F238E27FC236}">
                <a16:creationId xmlns:a16="http://schemas.microsoft.com/office/drawing/2014/main" id="{27126F8A-7975-47D8-B4A5-B1F8684446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d-ID" dirty="0"/>
              <a:t>Diagram Alir Chatbot</a:t>
            </a:r>
            <a:endParaRPr lang="en-US" dirty="0"/>
          </a:p>
        </p:txBody>
      </p:sp>
      <p:pic>
        <p:nvPicPr>
          <p:cNvPr id="18" name="Content Placeholder 17" descr="Shape, polygon&#10;&#10;Description automatically generated">
            <a:extLst>
              <a:ext uri="{FF2B5EF4-FFF2-40B4-BE49-F238E27FC236}">
                <a16:creationId xmlns:a16="http://schemas.microsoft.com/office/drawing/2014/main" id="{42B85A5D-11DF-4485-AD54-A4296312E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532" y="1538748"/>
            <a:ext cx="7410948" cy="4798158"/>
          </a:xfrm>
        </p:spPr>
      </p:pic>
    </p:spTree>
    <p:extLst>
      <p:ext uri="{BB962C8B-B14F-4D97-AF65-F5344CB8AC3E}">
        <p14:creationId xmlns:p14="http://schemas.microsoft.com/office/powerpoint/2010/main" val="195355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err="1"/>
              <a:t>Perancangan</a:t>
            </a:r>
            <a:r>
              <a:rPr lang="en-US" dirty="0"/>
              <a:t> </a:t>
            </a:r>
            <a:r>
              <a:rPr lang="id-ID" dirty="0"/>
              <a:t>Si</a:t>
            </a:r>
            <a:r>
              <a:rPr lang="en-US" dirty="0"/>
              <a:t>stem</a:t>
            </a:r>
            <a:r>
              <a:rPr lang="id-ID" dirty="0"/>
              <a:t>				|</a:t>
            </a:r>
            <a:r>
              <a:rPr lang="id-ID" i="1" dirty="0"/>
              <a:t>Pemandu</a:t>
            </a:r>
            <a:endParaRPr lang="en-US" i="1" dirty="0"/>
          </a:p>
        </p:txBody>
      </p:sp>
      <p:sp>
        <p:nvSpPr>
          <p:cNvPr id="4" name="Content Placeholder 3">
            <a:extLst>
              <a:ext uri="{FF2B5EF4-FFF2-40B4-BE49-F238E27FC236}">
                <a16:creationId xmlns:a16="http://schemas.microsoft.com/office/drawing/2014/main" id="{EB7B461C-2C1F-4B77-A1A5-F7DECC59358C}"/>
              </a:ext>
            </a:extLst>
          </p:cNvPr>
          <p:cNvSpPr>
            <a:spLocks noGrp="1"/>
          </p:cNvSpPr>
          <p:nvPr>
            <p:ph idx="1"/>
          </p:nvPr>
        </p:nvSpPr>
        <p:spPr>
          <a:xfrm>
            <a:off x="2693412" y="5183515"/>
            <a:ext cx="6788004" cy="1217759"/>
          </a:xfrm>
        </p:spPr>
        <p:txBody>
          <a:bodyPr>
            <a:normAutofit/>
          </a:bodyPr>
          <a:lstStyle/>
          <a:p>
            <a:pPr marL="0" indent="0">
              <a:buNone/>
            </a:pPr>
            <a:r>
              <a:rPr lang="id-ID" sz="2000" dirty="0"/>
              <a:t>	Fitur </a:t>
            </a:r>
            <a:r>
              <a:rPr lang="id-ID" sz="2000" i="1" dirty="0"/>
              <a:t>guide </a:t>
            </a:r>
            <a:r>
              <a:rPr lang="id-ID" sz="2000" dirty="0"/>
              <a:t>atau pemandu diaplikasikan menggunakan </a:t>
            </a:r>
            <a:r>
              <a:rPr lang="id-ID" sz="2000" i="1" dirty="0"/>
              <a:t>geofence dengan radius </a:t>
            </a:r>
            <a:r>
              <a:rPr lang="id-ID" sz="2000" dirty="0"/>
              <a:t>50m.</a:t>
            </a:r>
            <a:endParaRPr lang="en-GB" sz="2000" dirty="0"/>
          </a:p>
        </p:txBody>
      </p:sp>
      <p:pic>
        <p:nvPicPr>
          <p:cNvPr id="5" name="Picture 4" descr="A screenshot of a phone&#10;&#10;Description automatically generated with medium confidence">
            <a:extLst>
              <a:ext uri="{FF2B5EF4-FFF2-40B4-BE49-F238E27FC236}">
                <a16:creationId xmlns:a16="http://schemas.microsoft.com/office/drawing/2014/main" id="{7636AD3B-8420-4C13-8AAF-B1663E5001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67318" y="1690688"/>
            <a:ext cx="1440192" cy="3160421"/>
          </a:xfrm>
          <a:prstGeom prst="rect">
            <a:avLst/>
          </a:prstGeom>
          <a:noFill/>
          <a:ln>
            <a:noFill/>
          </a:ln>
        </p:spPr>
      </p:pic>
    </p:spTree>
    <p:extLst>
      <p:ext uri="{BB962C8B-B14F-4D97-AF65-F5344CB8AC3E}">
        <p14:creationId xmlns:p14="http://schemas.microsoft.com/office/powerpoint/2010/main" val="330087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5380-C4FA-4B5B-BE6A-8A6DB9379CBA}"/>
              </a:ext>
            </a:extLst>
          </p:cNvPr>
          <p:cNvSpPr>
            <a:spLocks noGrp="1"/>
          </p:cNvSpPr>
          <p:nvPr>
            <p:ph type="title"/>
          </p:nvPr>
        </p:nvSpPr>
        <p:spPr/>
        <p:txBody>
          <a:bodyPr/>
          <a:lstStyle/>
          <a:p>
            <a:r>
              <a:rPr lang="id-ID" dirty="0"/>
              <a:t>Perancangan Sistem</a:t>
            </a:r>
            <a:endParaRPr lang="en-GB" dirty="0"/>
          </a:p>
        </p:txBody>
      </p:sp>
      <p:sp>
        <p:nvSpPr>
          <p:cNvPr id="3" name="Content Placeholder 2">
            <a:extLst>
              <a:ext uri="{FF2B5EF4-FFF2-40B4-BE49-F238E27FC236}">
                <a16:creationId xmlns:a16="http://schemas.microsoft.com/office/drawing/2014/main" id="{80C6F40C-4008-45F9-9B16-0A10E8F9350A}"/>
              </a:ext>
            </a:extLst>
          </p:cNvPr>
          <p:cNvSpPr>
            <a:spLocks noGrp="1"/>
          </p:cNvSpPr>
          <p:nvPr>
            <p:ph idx="1"/>
          </p:nvPr>
        </p:nvSpPr>
        <p:spPr/>
        <p:txBody>
          <a:bodyPr/>
          <a:lstStyle/>
          <a:p>
            <a:pPr marL="0" indent="0">
              <a:buNone/>
            </a:pPr>
            <a:r>
              <a:rPr lang="id-ID" b="1" dirty="0"/>
              <a:t>Perancangan Antar Muka</a:t>
            </a:r>
            <a:endParaRPr lang="en-GB" b="1" dirty="0"/>
          </a:p>
        </p:txBody>
      </p:sp>
      <p:pic>
        <p:nvPicPr>
          <p:cNvPr id="4" name="Picture 3">
            <a:extLst>
              <a:ext uri="{FF2B5EF4-FFF2-40B4-BE49-F238E27FC236}">
                <a16:creationId xmlns:a16="http://schemas.microsoft.com/office/drawing/2014/main" id="{B73BA34D-10A6-41CD-8727-BC7702F5F8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5712" y="2528880"/>
            <a:ext cx="1800240" cy="3165374"/>
          </a:xfrm>
          <a:prstGeom prst="rect">
            <a:avLst/>
          </a:prstGeom>
          <a:noFill/>
          <a:ln w="6350">
            <a:solidFill>
              <a:schemeClr val="tx1"/>
            </a:solidFill>
          </a:ln>
        </p:spPr>
      </p:pic>
      <p:pic>
        <p:nvPicPr>
          <p:cNvPr id="5" name="Picture 4">
            <a:extLst>
              <a:ext uri="{FF2B5EF4-FFF2-40B4-BE49-F238E27FC236}">
                <a16:creationId xmlns:a16="http://schemas.microsoft.com/office/drawing/2014/main" id="{00FB99AA-5562-48D1-B562-BBF6D2D978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528879"/>
            <a:ext cx="1803564" cy="3165373"/>
          </a:xfrm>
          <a:prstGeom prst="rect">
            <a:avLst/>
          </a:prstGeom>
          <a:noFill/>
          <a:ln w="6350">
            <a:solidFill>
              <a:schemeClr val="tx1"/>
            </a:solidFill>
          </a:ln>
        </p:spPr>
      </p:pic>
      <p:sp>
        <p:nvSpPr>
          <p:cNvPr id="6" name="TextBox 5">
            <a:extLst>
              <a:ext uri="{FF2B5EF4-FFF2-40B4-BE49-F238E27FC236}">
                <a16:creationId xmlns:a16="http://schemas.microsoft.com/office/drawing/2014/main" id="{14E9C9F0-4C5E-43CB-BD16-B2FDFFA4C55B}"/>
              </a:ext>
            </a:extLst>
          </p:cNvPr>
          <p:cNvSpPr txBox="1"/>
          <p:nvPr/>
        </p:nvSpPr>
        <p:spPr>
          <a:xfrm>
            <a:off x="4158444" y="5694252"/>
            <a:ext cx="3515065" cy="369332"/>
          </a:xfrm>
          <a:prstGeom prst="rect">
            <a:avLst/>
          </a:prstGeom>
          <a:noFill/>
        </p:spPr>
        <p:txBody>
          <a:bodyPr wrap="none" rtlCol="0">
            <a:spAutoFit/>
          </a:bodyPr>
          <a:lstStyle/>
          <a:p>
            <a:r>
              <a:rPr lang="id-ID" dirty="0"/>
              <a:t>Menu Chat 			Menu Peta</a:t>
            </a:r>
            <a:endParaRPr lang="en-GB" dirty="0"/>
          </a:p>
        </p:txBody>
      </p:sp>
    </p:spTree>
    <p:extLst>
      <p:ext uri="{BB962C8B-B14F-4D97-AF65-F5344CB8AC3E}">
        <p14:creationId xmlns:p14="http://schemas.microsoft.com/office/powerpoint/2010/main" val="225259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err="1">
                <a:hlinkClick r:id="rId2" action="ppaction://hlinksldjump">
                  <a:extLst>
                    <a:ext uri="{A12FA001-AC4F-418D-AE19-62706E023703}">
                      <ahyp:hlinkClr xmlns:ahyp="http://schemas.microsoft.com/office/drawing/2018/hyperlinkcolor" val="tx"/>
                    </a:ext>
                  </a:extLst>
                </a:hlinkClick>
              </a:rPr>
              <a:t>Latar</a:t>
            </a:r>
            <a:r>
              <a:rPr lang="en-US" dirty="0">
                <a:hlinkClick r:id="rId2" action="ppaction://hlinksldjump">
                  <a:extLst>
                    <a:ext uri="{A12FA001-AC4F-418D-AE19-62706E023703}">
                      <ahyp:hlinkClr xmlns:ahyp="http://schemas.microsoft.com/office/drawing/2018/hyperlinkcolor" val="tx"/>
                    </a:ext>
                  </a:extLst>
                </a:hlinkClick>
              </a:rPr>
              <a:t> </a:t>
            </a:r>
            <a:r>
              <a:rPr lang="en-US" dirty="0" err="1">
                <a:hlinkClick r:id="rId2" action="ppaction://hlinksldjump">
                  <a:extLst>
                    <a:ext uri="{A12FA001-AC4F-418D-AE19-62706E023703}">
                      <ahyp:hlinkClr xmlns:ahyp="http://schemas.microsoft.com/office/drawing/2018/hyperlinkcolor" val="tx"/>
                    </a:ext>
                  </a:extLst>
                </a:hlinkClick>
              </a:rPr>
              <a:t>belakang</a:t>
            </a:r>
            <a:endParaRPr lang="id-ID" dirty="0"/>
          </a:p>
          <a:p>
            <a:r>
              <a:rPr lang="id-ID" dirty="0">
                <a:hlinkClick r:id="rId3" action="ppaction://hlinksldjump">
                  <a:extLst>
                    <a:ext uri="{A12FA001-AC4F-418D-AE19-62706E023703}">
                      <ahyp:hlinkClr xmlns:ahyp="http://schemas.microsoft.com/office/drawing/2018/hyperlinkcolor" val="tx"/>
                    </a:ext>
                  </a:extLst>
                </a:hlinkClick>
              </a:rPr>
              <a:t>Batasan Masalah</a:t>
            </a:r>
            <a:endParaRPr lang="en-US" dirty="0"/>
          </a:p>
          <a:p>
            <a:r>
              <a:rPr lang="en-US" dirty="0" err="1">
                <a:hlinkClick r:id="rId4" action="ppaction://hlinksldjump">
                  <a:extLst>
                    <a:ext uri="{A12FA001-AC4F-418D-AE19-62706E023703}">
                      <ahyp:hlinkClr xmlns:ahyp="http://schemas.microsoft.com/office/drawing/2018/hyperlinkcolor" val="tx"/>
                    </a:ext>
                  </a:extLst>
                </a:hlinkClick>
              </a:rPr>
              <a:t>Tujuan</a:t>
            </a:r>
            <a:endParaRPr lang="en-US" dirty="0"/>
          </a:p>
          <a:p>
            <a:r>
              <a:rPr lang="en-US" dirty="0" err="1">
                <a:hlinkClick r:id="rId5" action="ppaction://hlinksldjump">
                  <a:extLst>
                    <a:ext uri="{A12FA001-AC4F-418D-AE19-62706E023703}">
                      <ahyp:hlinkClr xmlns:ahyp="http://schemas.microsoft.com/office/drawing/2018/hyperlinkcolor" val="tx"/>
                    </a:ext>
                  </a:extLst>
                </a:hlinkClick>
              </a:rPr>
              <a:t>Perancangan</a:t>
            </a:r>
            <a:r>
              <a:rPr lang="en-US" dirty="0">
                <a:hlinkClick r:id="rId5" action="ppaction://hlinksldjump">
                  <a:extLst>
                    <a:ext uri="{A12FA001-AC4F-418D-AE19-62706E023703}">
                      <ahyp:hlinkClr xmlns:ahyp="http://schemas.microsoft.com/office/drawing/2018/hyperlinkcolor" val="tx"/>
                    </a:ext>
                  </a:extLst>
                </a:hlinkClick>
              </a:rPr>
              <a:t> system</a:t>
            </a:r>
            <a:endParaRPr lang="en-US" dirty="0"/>
          </a:p>
          <a:p>
            <a:r>
              <a:rPr lang="en-US" dirty="0">
                <a:hlinkClick r:id="rId6" action="ppaction://hlinksldjump">
                  <a:extLst>
                    <a:ext uri="{A12FA001-AC4F-418D-AE19-62706E023703}">
                      <ahyp:hlinkClr xmlns:ahyp="http://schemas.microsoft.com/office/drawing/2018/hyperlinkcolor" val="tx"/>
                    </a:ext>
                  </a:extLst>
                </a:hlinkClick>
              </a:rPr>
              <a:t>Uji </a:t>
            </a:r>
            <a:r>
              <a:rPr lang="en-US" dirty="0" err="1">
                <a:hlinkClick r:id="rId6" action="ppaction://hlinksldjump">
                  <a:extLst>
                    <a:ext uri="{A12FA001-AC4F-418D-AE19-62706E023703}">
                      <ahyp:hlinkClr xmlns:ahyp="http://schemas.microsoft.com/office/drawing/2018/hyperlinkcolor" val="tx"/>
                    </a:ext>
                  </a:extLst>
                </a:hlinkClick>
              </a:rPr>
              <a:t>coba</a:t>
            </a:r>
            <a:endParaRPr lang="en-US" dirty="0"/>
          </a:p>
          <a:p>
            <a:r>
              <a:rPr lang="en-US" dirty="0">
                <a:hlinkClick r:id="rId7" action="ppaction://hlinksldjump">
                  <a:extLst>
                    <a:ext uri="{A12FA001-AC4F-418D-AE19-62706E023703}">
                      <ahyp:hlinkClr xmlns:ahyp="http://schemas.microsoft.com/office/drawing/2018/hyperlinkcolor" val="tx"/>
                    </a:ext>
                  </a:extLst>
                </a:hlinkClick>
              </a:rPr>
              <a:t>Kesimpulan dan saran</a:t>
            </a:r>
            <a:endParaRPr lang="en-US" dirty="0"/>
          </a:p>
          <a:p>
            <a:pPr marL="0" indent="0">
              <a:buNone/>
            </a:pPr>
            <a:r>
              <a:rPr lang="en-US" dirty="0"/>
              <a:t> </a:t>
            </a:r>
          </a:p>
        </p:txBody>
      </p:sp>
    </p:spTree>
    <p:extLst>
      <p:ext uri="{BB962C8B-B14F-4D97-AF65-F5344CB8AC3E}">
        <p14:creationId xmlns:p14="http://schemas.microsoft.com/office/powerpoint/2010/main" val="1341134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Uji </a:t>
            </a:r>
            <a:r>
              <a:rPr lang="id-ID" dirty="0"/>
              <a:t>C</a:t>
            </a:r>
            <a:r>
              <a:rPr lang="en-US" dirty="0" err="1"/>
              <a:t>oba</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 </a:t>
            </a:r>
          </a:p>
        </p:txBody>
      </p:sp>
      <p:graphicFrame>
        <p:nvGraphicFramePr>
          <p:cNvPr id="4" name="Table 3">
            <a:extLst>
              <a:ext uri="{FF2B5EF4-FFF2-40B4-BE49-F238E27FC236}">
                <a16:creationId xmlns:a16="http://schemas.microsoft.com/office/drawing/2014/main" id="{A301977B-706E-434F-9A87-1CBC33949A0A}"/>
              </a:ext>
            </a:extLst>
          </p:cNvPr>
          <p:cNvGraphicFramePr>
            <a:graphicFrameLocks noGrp="1"/>
          </p:cNvGraphicFramePr>
          <p:nvPr>
            <p:extLst>
              <p:ext uri="{D42A27DB-BD31-4B8C-83A1-F6EECF244321}">
                <p14:modId xmlns:p14="http://schemas.microsoft.com/office/powerpoint/2010/main" val="3450536926"/>
              </p:ext>
            </p:extLst>
          </p:nvPr>
        </p:nvGraphicFramePr>
        <p:xfrm>
          <a:off x="1016810" y="2951261"/>
          <a:ext cx="4320575" cy="1765681"/>
        </p:xfrm>
        <a:graphic>
          <a:graphicData uri="http://schemas.openxmlformats.org/drawingml/2006/table">
            <a:tbl>
              <a:tblPr firstRow="1" firstCol="1" bandRow="1">
                <a:tableStyleId>{5940675A-B579-460E-94D1-54222C63F5DA}</a:tableStyleId>
              </a:tblPr>
              <a:tblGrid>
                <a:gridCol w="581440">
                  <a:extLst>
                    <a:ext uri="{9D8B030D-6E8A-4147-A177-3AD203B41FA5}">
                      <a16:colId xmlns:a16="http://schemas.microsoft.com/office/drawing/2014/main" val="1340196000"/>
                    </a:ext>
                  </a:extLst>
                </a:gridCol>
                <a:gridCol w="1177102">
                  <a:extLst>
                    <a:ext uri="{9D8B030D-6E8A-4147-A177-3AD203B41FA5}">
                      <a16:colId xmlns:a16="http://schemas.microsoft.com/office/drawing/2014/main" val="272490026"/>
                    </a:ext>
                  </a:extLst>
                </a:gridCol>
                <a:gridCol w="2562033">
                  <a:extLst>
                    <a:ext uri="{9D8B030D-6E8A-4147-A177-3AD203B41FA5}">
                      <a16:colId xmlns:a16="http://schemas.microsoft.com/office/drawing/2014/main" val="3317096799"/>
                    </a:ext>
                  </a:extLst>
                </a:gridCol>
              </a:tblGrid>
              <a:tr h="447503">
                <a:tc>
                  <a:txBody>
                    <a:bodyPr/>
                    <a:lstStyle/>
                    <a:p>
                      <a:pPr algn="ctr">
                        <a:spcBef>
                          <a:spcPts val="200"/>
                        </a:spcBef>
                      </a:pPr>
                      <a:r>
                        <a:rPr lang="en-GB" sz="1600" b="1" dirty="0">
                          <a:effectLst/>
                        </a:rPr>
                        <a:t>No.</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tc>
                  <a:txBody>
                    <a:bodyPr/>
                    <a:lstStyle/>
                    <a:p>
                      <a:pPr algn="ctr"/>
                      <a:r>
                        <a:rPr lang="en-GB" sz="1600" b="1" dirty="0" err="1">
                          <a:effectLst/>
                        </a:rPr>
                        <a:t>Jenis</a:t>
                      </a:r>
                      <a:r>
                        <a:rPr lang="en-GB" sz="1600" b="1" dirty="0">
                          <a:effectLst/>
                        </a:rPr>
                        <a:t> </a:t>
                      </a:r>
                      <a:r>
                        <a:rPr lang="en-GB" sz="1600" b="1" dirty="0" err="1">
                          <a:effectLst/>
                        </a:rPr>
                        <a:t>Perangkat</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tc>
                  <a:txBody>
                    <a:bodyPr/>
                    <a:lstStyle/>
                    <a:p>
                      <a:pPr algn="ctr"/>
                      <a:r>
                        <a:rPr lang="en-GB" sz="1600" b="1" dirty="0" err="1">
                          <a:effectLst/>
                        </a:rPr>
                        <a:t>Spesifikasi</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3872740724"/>
                  </a:ext>
                </a:extLst>
              </a:tr>
              <a:tr h="725211">
                <a:tc>
                  <a:txBody>
                    <a:bodyPr/>
                    <a:lstStyle/>
                    <a:p>
                      <a:pPr algn="just"/>
                      <a:r>
                        <a:rPr lang="en-GB" sz="1600">
                          <a:effectLst/>
                        </a:rPr>
                        <a:t>1</a:t>
                      </a:r>
                      <a:r>
                        <a:rPr lang="id-ID" sz="1600">
                          <a:effectLst/>
                        </a:rPr>
                        <a:t>.</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spcAft>
                          <a:spcPts val="80"/>
                        </a:spcAft>
                      </a:pPr>
                      <a:r>
                        <a:rPr lang="en-GB" sz="1600">
                          <a:effectLst/>
                        </a:rPr>
                        <a:t>Perangkat Keras</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342900" lvl="0" indent="-342900" algn="l" rtl="0">
                        <a:lnSpc>
                          <a:spcPct val="106000"/>
                        </a:lnSpc>
                        <a:spcBef>
                          <a:spcPts val="200"/>
                        </a:spcBef>
                        <a:buFont typeface="Symbol" panose="05050102010706020507" pitchFamily="18" charset="2"/>
                        <a:buChar char=""/>
                      </a:pPr>
                      <a:r>
                        <a:rPr lang="id-ID" sz="1600" dirty="0">
                          <a:effectLst/>
                        </a:rPr>
                        <a:t>Samsung Galaxy A30</a:t>
                      </a:r>
                      <a:endParaRPr lang="en-GB" sz="1600" dirty="0">
                        <a:effectLst/>
                      </a:endParaRPr>
                    </a:p>
                    <a:p>
                      <a:pPr marL="342900" lvl="0" indent="-342900" algn="l">
                        <a:lnSpc>
                          <a:spcPct val="106000"/>
                        </a:lnSpc>
                        <a:buFont typeface="Symbol" panose="05050102010706020507" pitchFamily="18" charset="2"/>
                        <a:buChar char=""/>
                      </a:pPr>
                      <a:r>
                        <a:rPr lang="en-US" sz="1600" i="1" dirty="0">
                          <a:effectLst/>
                        </a:rPr>
                        <a:t>Processor</a:t>
                      </a:r>
                      <a:r>
                        <a:rPr lang="en-US" sz="1600" dirty="0">
                          <a:effectLst/>
                        </a:rPr>
                        <a:t>: </a:t>
                      </a:r>
                      <a:r>
                        <a:rPr lang="en-US" sz="1600" dirty="0" err="1">
                          <a:effectLst/>
                        </a:rPr>
                        <a:t>Exynos</a:t>
                      </a:r>
                      <a:r>
                        <a:rPr lang="en-US" sz="1600" dirty="0">
                          <a:effectLst/>
                        </a:rPr>
                        <a:t> 7904</a:t>
                      </a:r>
                      <a:endParaRPr lang="en-GB" sz="1600" dirty="0">
                        <a:effectLst/>
                      </a:endParaRPr>
                    </a:p>
                    <a:p>
                      <a:pPr marL="342900" lvl="0" indent="-342900" algn="l">
                        <a:lnSpc>
                          <a:spcPct val="107000"/>
                        </a:lnSpc>
                        <a:spcBef>
                          <a:spcPts val="200"/>
                        </a:spcBef>
                        <a:spcAft>
                          <a:spcPts val="800"/>
                        </a:spcAft>
                        <a:buFont typeface="Symbol" panose="05050102010706020507" pitchFamily="18" charset="2"/>
                        <a:buChar char=""/>
                      </a:pPr>
                      <a:r>
                        <a:rPr lang="en-US" sz="1600" i="1" dirty="0">
                          <a:effectLst/>
                        </a:rPr>
                        <a:t>Memory:</a:t>
                      </a:r>
                      <a:r>
                        <a:rPr lang="en-US" sz="1600" dirty="0">
                          <a:effectLst/>
                        </a:rPr>
                        <a:t> </a:t>
                      </a:r>
                      <a:r>
                        <a:rPr lang="id-ID" sz="1600" dirty="0">
                          <a:effectLst/>
                        </a:rPr>
                        <a:t>4</a:t>
                      </a:r>
                      <a:r>
                        <a:rPr lang="en-US" sz="1600" dirty="0">
                          <a:effectLst/>
                        </a:rPr>
                        <a:t>GB</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96016071"/>
                  </a:ext>
                </a:extLst>
              </a:tr>
              <a:tr h="447503">
                <a:tc>
                  <a:txBody>
                    <a:bodyPr/>
                    <a:lstStyle/>
                    <a:p>
                      <a:pPr algn="just"/>
                      <a:r>
                        <a:rPr lang="en-GB" sz="1600">
                          <a:effectLst/>
                        </a:rPr>
                        <a:t>2</a:t>
                      </a:r>
                      <a:r>
                        <a:rPr lang="id-ID" sz="1600">
                          <a:effectLst/>
                        </a:rPr>
                        <a:t>.</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spcAft>
                          <a:spcPts val="80"/>
                        </a:spcAft>
                      </a:pPr>
                      <a:r>
                        <a:rPr lang="en-GB" sz="1600">
                          <a:effectLst/>
                        </a:rPr>
                        <a:t>Perangkat Lunak</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342900" lvl="0" indent="-342900" algn="l" rtl="0">
                        <a:spcBef>
                          <a:spcPts val="200"/>
                        </a:spcBef>
                        <a:spcAft>
                          <a:spcPts val="80"/>
                        </a:spcAft>
                        <a:buFont typeface="Symbol" panose="05050102010706020507" pitchFamily="18" charset="2"/>
                        <a:buChar char=""/>
                      </a:pPr>
                      <a:r>
                        <a:rPr lang="en-GB" sz="1600" i="1" dirty="0">
                          <a:effectLst/>
                        </a:rPr>
                        <a:t>Operating System</a:t>
                      </a:r>
                      <a:r>
                        <a:rPr lang="en-GB" sz="1600" dirty="0">
                          <a:effectLst/>
                        </a:rPr>
                        <a:t>: </a:t>
                      </a:r>
                      <a:r>
                        <a:rPr lang="id-ID" sz="1600" dirty="0">
                          <a:effectLst/>
                        </a:rPr>
                        <a:t>Android </a:t>
                      </a:r>
                      <a:r>
                        <a:rPr lang="en-GB" sz="1600" dirty="0">
                          <a:effectLst/>
                        </a:rPr>
                        <a:t>10</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91055645"/>
                  </a:ext>
                </a:extLst>
              </a:tr>
            </a:tbl>
          </a:graphicData>
        </a:graphic>
      </p:graphicFrame>
      <p:pic>
        <p:nvPicPr>
          <p:cNvPr id="5" name="Picture 4" descr="A picture containing text&#10;&#10;Description automatically generated">
            <a:extLst>
              <a:ext uri="{FF2B5EF4-FFF2-40B4-BE49-F238E27FC236}">
                <a16:creationId xmlns:a16="http://schemas.microsoft.com/office/drawing/2014/main" id="{FF654D28-E682-470A-ABA3-5D477B23B9D3}"/>
              </a:ext>
            </a:extLst>
          </p:cNvPr>
          <p:cNvPicPr/>
          <p:nvPr/>
        </p:nvPicPr>
        <p:blipFill rotWithShape="1">
          <a:blip r:embed="rId2" cstate="print">
            <a:extLst>
              <a:ext uri="{28A0092B-C50C-407E-A947-70E740481C1C}">
                <a14:useLocalDpi xmlns:a14="http://schemas.microsoft.com/office/drawing/2010/main" val="0"/>
              </a:ext>
            </a:extLst>
          </a:blip>
          <a:srcRect t="3249"/>
          <a:stretch/>
        </p:blipFill>
        <p:spPr bwMode="auto">
          <a:xfrm>
            <a:off x="5515994" y="2333828"/>
            <a:ext cx="1447165" cy="3033395"/>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6" name="Picture 5" descr="Graphical user interface, text, application&#10;&#10;Description automatically generated">
            <a:extLst>
              <a:ext uri="{FF2B5EF4-FFF2-40B4-BE49-F238E27FC236}">
                <a16:creationId xmlns:a16="http://schemas.microsoft.com/office/drawing/2014/main" id="{72078E64-55E4-4424-BF4D-DF532BDC86A4}"/>
              </a:ext>
            </a:extLst>
          </p:cNvPr>
          <p:cNvPicPr/>
          <p:nvPr/>
        </p:nvPicPr>
        <p:blipFill rotWithShape="1">
          <a:blip r:embed="rId3" cstate="print">
            <a:extLst>
              <a:ext uri="{28A0092B-C50C-407E-A947-70E740481C1C}">
                <a14:useLocalDpi xmlns:a14="http://schemas.microsoft.com/office/drawing/2010/main" val="0"/>
              </a:ext>
            </a:extLst>
          </a:blip>
          <a:srcRect t="4290"/>
          <a:stretch/>
        </p:blipFill>
        <p:spPr bwMode="auto">
          <a:xfrm>
            <a:off x="6992948" y="2333828"/>
            <a:ext cx="1463562" cy="3033395"/>
          </a:xfrm>
          <a:prstGeom prst="rect">
            <a:avLst/>
          </a:prstGeom>
          <a:noFill/>
          <a:ln>
            <a:solidFill>
              <a:schemeClr val="tx1"/>
            </a:solidFill>
          </a:ln>
          <a:extLst>
            <a:ext uri="{53640926-AAD7-44D8-BBD7-CCE9431645EC}">
              <a14:shadowObscured xmlns:a14="http://schemas.microsoft.com/office/drawing/2010/main"/>
            </a:ext>
          </a:extLst>
        </p:spPr>
      </p:pic>
      <p:pic>
        <p:nvPicPr>
          <p:cNvPr id="7" name="Picture 6" descr="Text, letter&#10;&#10;Description automatically generated">
            <a:extLst>
              <a:ext uri="{FF2B5EF4-FFF2-40B4-BE49-F238E27FC236}">
                <a16:creationId xmlns:a16="http://schemas.microsoft.com/office/drawing/2014/main" id="{DEECF7F1-EFAE-4783-9773-AA66827815C9}"/>
              </a:ext>
            </a:extLst>
          </p:cNvPr>
          <p:cNvPicPr/>
          <p:nvPr/>
        </p:nvPicPr>
        <p:blipFill rotWithShape="1">
          <a:blip r:embed="rId4" cstate="print">
            <a:extLst>
              <a:ext uri="{28A0092B-C50C-407E-A947-70E740481C1C}">
                <a14:useLocalDpi xmlns:a14="http://schemas.microsoft.com/office/drawing/2010/main" val="0"/>
              </a:ext>
            </a:extLst>
          </a:blip>
          <a:srcRect t="3258"/>
          <a:stretch/>
        </p:blipFill>
        <p:spPr bwMode="auto">
          <a:xfrm>
            <a:off x="8492205" y="2317215"/>
            <a:ext cx="1455183" cy="3049816"/>
          </a:xfrm>
          <a:prstGeom prst="rect">
            <a:avLst/>
          </a:prstGeom>
          <a:no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A picture containing diagram&#10;&#10;Description automatically generated">
            <a:extLst>
              <a:ext uri="{FF2B5EF4-FFF2-40B4-BE49-F238E27FC236}">
                <a16:creationId xmlns:a16="http://schemas.microsoft.com/office/drawing/2014/main" id="{CAF9320C-A65D-4777-94E1-DE359F5DFAF7}"/>
              </a:ext>
            </a:extLst>
          </p:cNvPr>
          <p:cNvPicPr/>
          <p:nvPr/>
        </p:nvPicPr>
        <p:blipFill rotWithShape="1">
          <a:blip r:embed="rId5" cstate="print">
            <a:extLst>
              <a:ext uri="{28A0092B-C50C-407E-A947-70E740481C1C}">
                <a14:useLocalDpi xmlns:a14="http://schemas.microsoft.com/office/drawing/2010/main" val="0"/>
              </a:ext>
            </a:extLst>
          </a:blip>
          <a:srcRect t="2716"/>
          <a:stretch/>
        </p:blipFill>
        <p:spPr bwMode="auto">
          <a:xfrm>
            <a:off x="9980958" y="2309194"/>
            <a:ext cx="1447165" cy="3049817"/>
          </a:xfrm>
          <a:prstGeom prst="rect">
            <a:avLst/>
          </a:prstGeom>
          <a:noFill/>
          <a:ln>
            <a:solidFill>
              <a:schemeClr val="tx1"/>
            </a:solidFill>
          </a:ln>
        </p:spPr>
      </p:pic>
    </p:spTree>
    <p:extLst>
      <p:ext uri="{BB962C8B-B14F-4D97-AF65-F5344CB8AC3E}">
        <p14:creationId xmlns:p14="http://schemas.microsoft.com/office/powerpoint/2010/main" val="349192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0F63-E101-4FD3-ACAF-EC01325AB34A}"/>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3368335E-B653-4D69-80C2-F453D86313C0}"/>
              </a:ext>
            </a:extLst>
          </p:cNvPr>
          <p:cNvSpPr>
            <a:spLocks noGrp="1"/>
          </p:cNvSpPr>
          <p:nvPr>
            <p:ph idx="1"/>
          </p:nvPr>
        </p:nvSpPr>
        <p:spPr/>
        <p:txBody>
          <a:bodyPr>
            <a:normAutofit/>
          </a:bodyPr>
          <a:lstStyle/>
          <a:p>
            <a:pPr marL="0" indent="0">
              <a:buNone/>
            </a:pPr>
            <a:r>
              <a:rPr lang="id-ID" sz="2000" b="1" dirty="0"/>
              <a:t>Uji Coba Fungsionalitas</a:t>
            </a:r>
          </a:p>
          <a:p>
            <a:pPr marL="0" indent="0">
              <a:buNone/>
            </a:pPr>
            <a:r>
              <a:rPr lang="id-ID" sz="2000" dirty="0"/>
              <a:t>Menggunakan</a:t>
            </a:r>
            <a:r>
              <a:rPr lang="id-ID" sz="2000" i="1" dirty="0"/>
              <a:t> Black-Box </a:t>
            </a:r>
            <a:endParaRPr lang="en-GB" sz="2000" i="1" dirty="0"/>
          </a:p>
        </p:txBody>
      </p:sp>
      <p:graphicFrame>
        <p:nvGraphicFramePr>
          <p:cNvPr id="5" name="Table 4">
            <a:extLst>
              <a:ext uri="{FF2B5EF4-FFF2-40B4-BE49-F238E27FC236}">
                <a16:creationId xmlns:a16="http://schemas.microsoft.com/office/drawing/2014/main" id="{BC2B7AB7-2A6C-45FC-8BBE-6C27A3434A1A}"/>
              </a:ext>
            </a:extLst>
          </p:cNvPr>
          <p:cNvGraphicFramePr>
            <a:graphicFrameLocks noGrp="1"/>
          </p:cNvGraphicFramePr>
          <p:nvPr>
            <p:extLst>
              <p:ext uri="{D42A27DB-BD31-4B8C-83A1-F6EECF244321}">
                <p14:modId xmlns:p14="http://schemas.microsoft.com/office/powerpoint/2010/main" val="950570505"/>
              </p:ext>
            </p:extLst>
          </p:nvPr>
        </p:nvGraphicFramePr>
        <p:xfrm>
          <a:off x="965316" y="2622613"/>
          <a:ext cx="4950661" cy="3350683"/>
        </p:xfrm>
        <a:graphic>
          <a:graphicData uri="http://schemas.openxmlformats.org/drawingml/2006/table">
            <a:tbl>
              <a:tblPr firstRow="1" firstCol="1" bandRow="1">
                <a:tableStyleId>{5940675A-B579-460E-94D1-54222C63F5DA}</a:tableStyleId>
              </a:tblPr>
              <a:tblGrid>
                <a:gridCol w="556609">
                  <a:extLst>
                    <a:ext uri="{9D8B030D-6E8A-4147-A177-3AD203B41FA5}">
                      <a16:colId xmlns:a16="http://schemas.microsoft.com/office/drawing/2014/main" val="3399122099"/>
                    </a:ext>
                  </a:extLst>
                </a:gridCol>
                <a:gridCol w="1290513">
                  <a:extLst>
                    <a:ext uri="{9D8B030D-6E8A-4147-A177-3AD203B41FA5}">
                      <a16:colId xmlns:a16="http://schemas.microsoft.com/office/drawing/2014/main" val="1215446841"/>
                    </a:ext>
                  </a:extLst>
                </a:gridCol>
                <a:gridCol w="1257269">
                  <a:extLst>
                    <a:ext uri="{9D8B030D-6E8A-4147-A177-3AD203B41FA5}">
                      <a16:colId xmlns:a16="http://schemas.microsoft.com/office/drawing/2014/main" val="3798241030"/>
                    </a:ext>
                  </a:extLst>
                </a:gridCol>
                <a:gridCol w="1846270">
                  <a:extLst>
                    <a:ext uri="{9D8B030D-6E8A-4147-A177-3AD203B41FA5}">
                      <a16:colId xmlns:a16="http://schemas.microsoft.com/office/drawing/2014/main" val="3753381213"/>
                    </a:ext>
                  </a:extLst>
                </a:gridCol>
              </a:tblGrid>
              <a:tr h="334552">
                <a:tc>
                  <a:txBody>
                    <a:bodyPr/>
                    <a:lstStyle/>
                    <a:p>
                      <a:pPr algn="ctr">
                        <a:spcBef>
                          <a:spcPts val="200"/>
                        </a:spcBef>
                      </a:pPr>
                      <a:r>
                        <a:rPr lang="en-GB" sz="1200" dirty="0">
                          <a:effectLst/>
                        </a:rPr>
                        <a:t>No.</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d-ID" sz="1200">
                          <a:effectLst/>
                        </a:rPr>
                        <a:t>Skenario</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d-ID" sz="1200">
                          <a:effectLst/>
                        </a:rPr>
                        <a:t>Output yang diharapkan</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d-ID" sz="1200" dirty="0">
                          <a:effectLst/>
                        </a:rPr>
                        <a:t>Output yang diperoleh</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39703907"/>
                  </a:ext>
                </a:extLst>
              </a:tr>
              <a:tr h="789093">
                <a:tc>
                  <a:txBody>
                    <a:bodyPr/>
                    <a:lstStyle/>
                    <a:p>
                      <a:pPr algn="just"/>
                      <a:r>
                        <a:rPr lang="id-ID" sz="1200" dirty="0">
                          <a:effectLst/>
                        </a:rPr>
                        <a:t>1.</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id-ID" sz="1200">
                          <a:effectLst/>
                        </a:rPr>
                        <a:t>Aplikasi belum memiliki akses terhadap lokasi</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Bef>
                          <a:spcPts val="200"/>
                        </a:spcBef>
                        <a:spcAft>
                          <a:spcPts val="800"/>
                        </a:spcAft>
                      </a:pPr>
                      <a:r>
                        <a:rPr lang="id-ID" sz="1200" dirty="0">
                          <a:effectLst/>
                        </a:rPr>
                        <a:t>Muncul peringatan izin mengakses lokasi</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6000"/>
                        </a:lnSpc>
                      </a:pP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94945533"/>
                  </a:ext>
                </a:extLst>
              </a:tr>
              <a:tr h="1226883">
                <a:tc>
                  <a:txBody>
                    <a:bodyPr/>
                    <a:lstStyle/>
                    <a:p>
                      <a:pPr algn="just"/>
                      <a:r>
                        <a:rPr lang="id-ID" sz="1200" dirty="0">
                          <a:effectLst/>
                        </a:rPr>
                        <a:t>2.</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id-ID" sz="1200">
                          <a:effectLst/>
                        </a:rPr>
                        <a:t>Aplikasi dibuka saat pengunjung tidak mengaktifkan internet</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Bef>
                          <a:spcPts val="200"/>
                        </a:spcBef>
                        <a:spcAft>
                          <a:spcPts val="800"/>
                        </a:spcAft>
                      </a:pPr>
                      <a:r>
                        <a:rPr lang="id-ID" sz="1200" dirty="0">
                          <a:effectLst/>
                        </a:rPr>
                        <a:t>Muncul peringatan internet tidak menyala kemudian menutup aplikasi</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6000"/>
                        </a:lnSpc>
                      </a:pP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1834749"/>
                  </a:ext>
                </a:extLst>
              </a:tr>
              <a:tr h="886183">
                <a:tc>
                  <a:txBody>
                    <a:bodyPr/>
                    <a:lstStyle/>
                    <a:p>
                      <a:pPr algn="just"/>
                      <a:r>
                        <a:rPr lang="id-ID" sz="1200" dirty="0">
                          <a:effectLst/>
                        </a:rPr>
                        <a:t>3.</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id-ID" sz="1200">
                          <a:effectLst/>
                        </a:rPr>
                        <a:t>Menggunakan menu chatbot saat tidak ada koneksi internet</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Bef>
                          <a:spcPts val="200"/>
                        </a:spcBef>
                        <a:spcAft>
                          <a:spcPts val="800"/>
                        </a:spcAft>
                      </a:pPr>
                      <a:r>
                        <a:rPr lang="id-ID" sz="1200" dirty="0">
                          <a:effectLst/>
                        </a:rPr>
                        <a:t>Muncul peringatan internet tidak menyala melalui chatbot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6000"/>
                        </a:lnSpc>
                      </a:pP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4349438"/>
                  </a:ext>
                </a:extLst>
              </a:tr>
            </a:tbl>
          </a:graphicData>
        </a:graphic>
      </p:graphicFrame>
      <p:pic>
        <p:nvPicPr>
          <p:cNvPr id="1043" name="Picture 21">
            <a:extLst>
              <a:ext uri="{FF2B5EF4-FFF2-40B4-BE49-F238E27FC236}">
                <a16:creationId xmlns:a16="http://schemas.microsoft.com/office/drawing/2014/main" id="{81F72835-3A9C-4EDD-B72F-7B2C4FD09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511" b="36511"/>
          <a:stretch>
            <a:fillRect/>
          </a:stretch>
        </p:blipFill>
        <p:spPr bwMode="auto">
          <a:xfrm>
            <a:off x="4295760" y="4001294"/>
            <a:ext cx="1235075" cy="71596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33">
            <a:extLst>
              <a:ext uri="{FF2B5EF4-FFF2-40B4-BE49-F238E27FC236}">
                <a16:creationId xmlns:a16="http://schemas.microsoft.com/office/drawing/2014/main" id="{162D3AC7-DE28-4B1D-B79C-EE00DC2192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4370" b="42035"/>
          <a:stretch>
            <a:fillRect/>
          </a:stretch>
        </p:blipFill>
        <p:spPr bwMode="auto">
          <a:xfrm>
            <a:off x="4309253" y="5096965"/>
            <a:ext cx="1208088" cy="614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A49CFA6-5A42-417A-9F27-565E762C080B}"/>
              </a:ext>
            </a:extLst>
          </p:cNvPr>
          <p:cNvGraphicFramePr>
            <a:graphicFrameLocks noGrp="1"/>
          </p:cNvGraphicFramePr>
          <p:nvPr>
            <p:extLst>
              <p:ext uri="{D42A27DB-BD31-4B8C-83A1-F6EECF244321}">
                <p14:modId xmlns:p14="http://schemas.microsoft.com/office/powerpoint/2010/main" val="2136607978"/>
              </p:ext>
            </p:extLst>
          </p:nvPr>
        </p:nvGraphicFramePr>
        <p:xfrm>
          <a:off x="6096000" y="1567158"/>
          <a:ext cx="5130683" cy="4351337"/>
        </p:xfrm>
        <a:graphic>
          <a:graphicData uri="http://schemas.openxmlformats.org/drawingml/2006/table">
            <a:tbl>
              <a:tblPr firstRow="1" firstCol="1" bandRow="1">
                <a:tableStyleId>{5940675A-B579-460E-94D1-54222C63F5DA}</a:tableStyleId>
              </a:tblPr>
              <a:tblGrid>
                <a:gridCol w="576849">
                  <a:extLst>
                    <a:ext uri="{9D8B030D-6E8A-4147-A177-3AD203B41FA5}">
                      <a16:colId xmlns:a16="http://schemas.microsoft.com/office/drawing/2014/main" val="4228033492"/>
                    </a:ext>
                  </a:extLst>
                </a:gridCol>
                <a:gridCol w="1337440">
                  <a:extLst>
                    <a:ext uri="{9D8B030D-6E8A-4147-A177-3AD203B41FA5}">
                      <a16:colId xmlns:a16="http://schemas.microsoft.com/office/drawing/2014/main" val="1334408748"/>
                    </a:ext>
                  </a:extLst>
                </a:gridCol>
                <a:gridCol w="1302988">
                  <a:extLst>
                    <a:ext uri="{9D8B030D-6E8A-4147-A177-3AD203B41FA5}">
                      <a16:colId xmlns:a16="http://schemas.microsoft.com/office/drawing/2014/main" val="2088657154"/>
                    </a:ext>
                  </a:extLst>
                </a:gridCol>
                <a:gridCol w="1913406">
                  <a:extLst>
                    <a:ext uri="{9D8B030D-6E8A-4147-A177-3AD203B41FA5}">
                      <a16:colId xmlns:a16="http://schemas.microsoft.com/office/drawing/2014/main" val="2506615272"/>
                    </a:ext>
                  </a:extLst>
                </a:gridCol>
              </a:tblGrid>
              <a:tr h="1544023">
                <a:tc>
                  <a:txBody>
                    <a:bodyPr/>
                    <a:lstStyle/>
                    <a:p>
                      <a:pPr algn="just">
                        <a:spcBef>
                          <a:spcPts val="200"/>
                        </a:spcBef>
                      </a:pPr>
                      <a:r>
                        <a:rPr lang="id-ID" sz="1200">
                          <a:effectLst/>
                        </a:rPr>
                        <a:t>4.</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tc>
                  <a:txBody>
                    <a:bodyPr/>
                    <a:lstStyle/>
                    <a:p>
                      <a:pPr algn="l"/>
                      <a:r>
                        <a:rPr lang="id-ID" sz="1200">
                          <a:effectLst/>
                        </a:rPr>
                        <a:t>Menanyakan pertanyaan umum (tidak mengandung kata “terdekat”) dan didapatkan nilai cosine similarity &gt;=0.5</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l">
                        <a:lnSpc>
                          <a:spcPct val="107000"/>
                        </a:lnSpc>
                        <a:spcBef>
                          <a:spcPts val="200"/>
                        </a:spcBef>
                        <a:spcAft>
                          <a:spcPts val="800"/>
                        </a:spcAft>
                      </a:pPr>
                      <a:r>
                        <a:rPr lang="id-ID" sz="1200">
                          <a:effectLst/>
                        </a:rPr>
                        <a:t>Chatbot mengirimkan jawaban dari pertanyaan pengunjung</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ctr">
                        <a:lnSpc>
                          <a:spcPct val="106000"/>
                        </a:lnSpc>
                      </a:pP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extLst>
                  <a:ext uri="{0D108BD9-81ED-4DB2-BD59-A6C34878D82A}">
                    <a16:rowId xmlns:a16="http://schemas.microsoft.com/office/drawing/2014/main" val="3306501870"/>
                  </a:ext>
                </a:extLst>
              </a:tr>
              <a:tr h="1403657">
                <a:tc>
                  <a:txBody>
                    <a:bodyPr/>
                    <a:lstStyle/>
                    <a:p>
                      <a:pPr algn="just"/>
                      <a:r>
                        <a:rPr lang="id-ID" sz="1200">
                          <a:effectLst/>
                        </a:rPr>
                        <a:t>5.</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tc>
                  <a:txBody>
                    <a:bodyPr/>
                    <a:lstStyle/>
                    <a:p>
                      <a:pPr algn="l"/>
                      <a:r>
                        <a:rPr lang="id-ID" sz="1200">
                          <a:effectLst/>
                        </a:rPr>
                        <a:t>Menanyakan pertanyaan umum (tidak mengandung kata “terdekat”) dan didapatkan nilai cosine similarity &lt;0.5</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l">
                        <a:lnSpc>
                          <a:spcPct val="107000"/>
                        </a:lnSpc>
                        <a:spcBef>
                          <a:spcPts val="200"/>
                        </a:spcBef>
                        <a:spcAft>
                          <a:spcPts val="800"/>
                        </a:spcAft>
                      </a:pPr>
                      <a:r>
                        <a:rPr lang="id-ID" sz="1200">
                          <a:effectLst/>
                        </a:rPr>
                        <a:t>Chatbot mengirimkan pesan bahwa pertanyaan pengunjung tidak dapat dipahami</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ctr">
                        <a:lnSpc>
                          <a:spcPct val="106000"/>
                        </a:lnSpc>
                      </a:pPr>
                      <a:endParaRPr lang="en-US" sz="11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extLst>
                  <a:ext uri="{0D108BD9-81ED-4DB2-BD59-A6C34878D82A}">
                    <a16:rowId xmlns:a16="http://schemas.microsoft.com/office/drawing/2014/main" val="3191023979"/>
                  </a:ext>
                </a:extLst>
              </a:tr>
              <a:tr h="1403657">
                <a:tc>
                  <a:txBody>
                    <a:bodyPr/>
                    <a:lstStyle/>
                    <a:p>
                      <a:pPr algn="just"/>
                      <a:r>
                        <a:rPr lang="id-ID" sz="1200">
                          <a:effectLst/>
                        </a:rPr>
                        <a:t>6.</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tc>
                  <a:txBody>
                    <a:bodyPr/>
                    <a:lstStyle/>
                    <a:p>
                      <a:pPr algn="l"/>
                      <a:r>
                        <a:rPr lang="id-ID" sz="1200" dirty="0">
                          <a:effectLst/>
                        </a:rPr>
                        <a:t>Menanyakan pertanyaan umum (tidak mengandung kata “terdekat”) saat tidak terkoneksi dengan internet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l">
                        <a:lnSpc>
                          <a:spcPct val="107000"/>
                        </a:lnSpc>
                        <a:spcBef>
                          <a:spcPts val="200"/>
                        </a:spcBef>
                        <a:spcAft>
                          <a:spcPts val="800"/>
                        </a:spcAft>
                      </a:pPr>
                      <a:r>
                        <a:rPr lang="id-ID" sz="1200" dirty="0">
                          <a:effectLst/>
                        </a:rPr>
                        <a:t>Chatbot mengirimkan pesan bahwa aplikasi membutuhkan koneksi internet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tc>
                <a:tc>
                  <a:txBody>
                    <a:bodyPr/>
                    <a:lstStyle/>
                    <a:p>
                      <a:pPr algn="ctr">
                        <a:lnSpc>
                          <a:spcPct val="106000"/>
                        </a:lnSpc>
                      </a:pP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57422" marR="57422" marT="0" marB="0" anchor="ctr"/>
                </a:tc>
                <a:extLst>
                  <a:ext uri="{0D108BD9-81ED-4DB2-BD59-A6C34878D82A}">
                    <a16:rowId xmlns:a16="http://schemas.microsoft.com/office/drawing/2014/main" val="3193470181"/>
                  </a:ext>
                </a:extLst>
              </a:tr>
            </a:tbl>
          </a:graphicData>
        </a:graphic>
      </p:graphicFrame>
      <p:pic>
        <p:nvPicPr>
          <p:cNvPr id="1047" name="Picture 36">
            <a:extLst>
              <a:ext uri="{FF2B5EF4-FFF2-40B4-BE49-F238E27FC236}">
                <a16:creationId xmlns:a16="http://schemas.microsoft.com/office/drawing/2014/main" id="{F09D2EE7-C079-4698-B452-ED7228E91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7300" b="13028"/>
          <a:stretch>
            <a:fillRect/>
          </a:stretch>
        </p:blipFill>
        <p:spPr bwMode="auto">
          <a:xfrm>
            <a:off x="9331835" y="1973040"/>
            <a:ext cx="1769187" cy="74786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2">
            <a:extLst>
              <a:ext uri="{FF2B5EF4-FFF2-40B4-BE49-F238E27FC236}">
                <a16:creationId xmlns:a16="http://schemas.microsoft.com/office/drawing/2014/main" id="{FF11A883-25D3-4A6F-BD94-8A9E1A6D0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4976" b="42696"/>
          <a:stretch>
            <a:fillRect/>
          </a:stretch>
        </p:blipFill>
        <p:spPr bwMode="auto">
          <a:xfrm>
            <a:off x="9467074" y="3429000"/>
            <a:ext cx="1671553" cy="792218"/>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40">
            <a:extLst>
              <a:ext uri="{FF2B5EF4-FFF2-40B4-BE49-F238E27FC236}">
                <a16:creationId xmlns:a16="http://schemas.microsoft.com/office/drawing/2014/main" id="{B1FB2213-5449-4D61-9392-D3A68D026D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5362" b="44502"/>
          <a:stretch>
            <a:fillRect/>
          </a:stretch>
        </p:blipFill>
        <p:spPr bwMode="auto">
          <a:xfrm>
            <a:off x="9428400" y="4877502"/>
            <a:ext cx="1710227" cy="7478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0609CA7-0CAB-4F13-A74B-B36BD1E21F31}"/>
              </a:ext>
            </a:extLst>
          </p:cNvPr>
          <p:cNvPicPr/>
          <p:nvPr/>
        </p:nvPicPr>
        <p:blipFill rotWithShape="1">
          <a:blip r:embed="rId7" cstate="print">
            <a:extLst>
              <a:ext uri="{28A0092B-C50C-407E-A947-70E740481C1C}">
                <a14:useLocalDpi xmlns:a14="http://schemas.microsoft.com/office/drawing/2010/main" val="0"/>
              </a:ext>
            </a:extLst>
          </a:blip>
          <a:srcRect t="50904" b="6452"/>
          <a:stretch/>
        </p:blipFill>
        <p:spPr bwMode="auto">
          <a:xfrm>
            <a:off x="4504791" y="3069370"/>
            <a:ext cx="781101" cy="6699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303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0F63-E101-4FD3-ACAF-EC01325AB34A}"/>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3368335E-B653-4D69-80C2-F453D86313C0}"/>
              </a:ext>
            </a:extLst>
          </p:cNvPr>
          <p:cNvSpPr>
            <a:spLocks noGrp="1"/>
          </p:cNvSpPr>
          <p:nvPr>
            <p:ph idx="1"/>
          </p:nvPr>
        </p:nvSpPr>
        <p:spPr/>
        <p:txBody>
          <a:bodyPr>
            <a:normAutofit/>
          </a:bodyPr>
          <a:lstStyle/>
          <a:p>
            <a:pPr marL="0" indent="0">
              <a:buNone/>
            </a:pPr>
            <a:r>
              <a:rPr lang="id-ID" sz="2000" b="1" dirty="0"/>
              <a:t>Uji Coba Fungsionalitas</a:t>
            </a:r>
          </a:p>
          <a:p>
            <a:pPr marL="0" indent="0">
              <a:buNone/>
            </a:pPr>
            <a:r>
              <a:rPr lang="id-ID" sz="2000" dirty="0"/>
              <a:t>Menggunakan </a:t>
            </a:r>
            <a:r>
              <a:rPr lang="id-ID" sz="2000" i="1" dirty="0"/>
              <a:t>Black-Box </a:t>
            </a:r>
            <a:endParaRPr lang="en-GB" sz="2000" i="1" dirty="0"/>
          </a:p>
        </p:txBody>
      </p:sp>
      <p:graphicFrame>
        <p:nvGraphicFramePr>
          <p:cNvPr id="4" name="Table 3">
            <a:extLst>
              <a:ext uri="{FF2B5EF4-FFF2-40B4-BE49-F238E27FC236}">
                <a16:creationId xmlns:a16="http://schemas.microsoft.com/office/drawing/2014/main" id="{C01B8169-DEA4-40E3-ADC3-CF120CA680D5}"/>
              </a:ext>
            </a:extLst>
          </p:cNvPr>
          <p:cNvGraphicFramePr>
            <a:graphicFrameLocks noGrp="1"/>
          </p:cNvGraphicFramePr>
          <p:nvPr>
            <p:extLst>
              <p:ext uri="{D42A27DB-BD31-4B8C-83A1-F6EECF244321}">
                <p14:modId xmlns:p14="http://schemas.microsoft.com/office/powerpoint/2010/main" val="2770044732"/>
              </p:ext>
            </p:extLst>
          </p:nvPr>
        </p:nvGraphicFramePr>
        <p:xfrm>
          <a:off x="838200" y="2798916"/>
          <a:ext cx="5295678" cy="2880384"/>
        </p:xfrm>
        <a:graphic>
          <a:graphicData uri="http://schemas.openxmlformats.org/drawingml/2006/table">
            <a:tbl>
              <a:tblPr firstRow="1" firstCol="1" bandRow="1">
                <a:tableStyleId>{5940675A-B579-460E-94D1-54222C63F5DA}</a:tableStyleId>
              </a:tblPr>
              <a:tblGrid>
                <a:gridCol w="595399">
                  <a:extLst>
                    <a:ext uri="{9D8B030D-6E8A-4147-A177-3AD203B41FA5}">
                      <a16:colId xmlns:a16="http://schemas.microsoft.com/office/drawing/2014/main" val="3651084145"/>
                    </a:ext>
                  </a:extLst>
                </a:gridCol>
                <a:gridCol w="1380451">
                  <a:extLst>
                    <a:ext uri="{9D8B030D-6E8A-4147-A177-3AD203B41FA5}">
                      <a16:colId xmlns:a16="http://schemas.microsoft.com/office/drawing/2014/main" val="1210704854"/>
                    </a:ext>
                  </a:extLst>
                </a:gridCol>
                <a:gridCol w="1166616">
                  <a:extLst>
                    <a:ext uri="{9D8B030D-6E8A-4147-A177-3AD203B41FA5}">
                      <a16:colId xmlns:a16="http://schemas.microsoft.com/office/drawing/2014/main" val="3755730978"/>
                    </a:ext>
                  </a:extLst>
                </a:gridCol>
                <a:gridCol w="2153212">
                  <a:extLst>
                    <a:ext uri="{9D8B030D-6E8A-4147-A177-3AD203B41FA5}">
                      <a16:colId xmlns:a16="http://schemas.microsoft.com/office/drawing/2014/main" val="3655939107"/>
                    </a:ext>
                  </a:extLst>
                </a:gridCol>
              </a:tblGrid>
              <a:tr h="2880384">
                <a:tc>
                  <a:txBody>
                    <a:bodyPr/>
                    <a:lstStyle/>
                    <a:p>
                      <a:pPr algn="just">
                        <a:spcBef>
                          <a:spcPts val="200"/>
                        </a:spcBef>
                      </a:pPr>
                      <a:r>
                        <a:rPr lang="id-ID" sz="1200" dirty="0">
                          <a:effectLst/>
                        </a:rPr>
                        <a:t>7.</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l"/>
                      <a:r>
                        <a:rPr lang="id-ID" sz="1200" dirty="0">
                          <a:effectLst/>
                        </a:rPr>
                        <a:t>Menanyakan lokasi fasilitas terdekat yang terdapat pada database: “Kantin terdekat ada di mana ya?”</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l"/>
                      <a:r>
                        <a:rPr lang="id-ID" sz="1200" dirty="0">
                          <a:effectLst/>
                        </a:rPr>
                        <a:t>Aplikasi membuka menu peta dan menunjukkan lokasi dari kantin terdekat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ctr"/>
                      <a:endParaRPr lang="en-GB" sz="1000" dirty="0">
                        <a:effectLst/>
                      </a:endParaRPr>
                    </a:p>
                    <a:p>
                      <a:pPr algn="ctr"/>
                      <a:r>
                        <a:rPr lang="en-GB" sz="1000" dirty="0">
                          <a:effectLst/>
                        </a:rPr>
                        <a:t> </a:t>
                      </a:r>
                    </a:p>
                    <a:p>
                      <a:pPr algn="ctr"/>
                      <a:r>
                        <a:rPr lang="id-ID" sz="1000" dirty="0">
                          <a:effectLst/>
                        </a:rPr>
                        <a:t> </a:t>
                      </a:r>
                      <a:endParaRPr lang="en-GB" sz="1000" dirty="0">
                        <a:effectLst/>
                      </a:endParaRPr>
                    </a:p>
                    <a:p>
                      <a:pPr algn="ctr"/>
                      <a:r>
                        <a:rPr lang="id-ID" sz="1000" dirty="0">
                          <a:effectLst/>
                        </a:rPr>
                        <a:t> </a:t>
                      </a:r>
                      <a:endParaRPr lang="en-GB" sz="10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extLst>
                  <a:ext uri="{0D108BD9-81ED-4DB2-BD59-A6C34878D82A}">
                    <a16:rowId xmlns:a16="http://schemas.microsoft.com/office/drawing/2014/main" val="3937885737"/>
                  </a:ext>
                </a:extLst>
              </a:tr>
            </a:tbl>
          </a:graphicData>
        </a:graphic>
      </p:graphicFrame>
      <p:pic>
        <p:nvPicPr>
          <p:cNvPr id="2053" name="Picture 39">
            <a:extLst>
              <a:ext uri="{FF2B5EF4-FFF2-40B4-BE49-F238E27FC236}">
                <a16:creationId xmlns:a16="http://schemas.microsoft.com/office/drawing/2014/main" id="{4EE533CB-72AB-4F01-8DE5-1DEA87EC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09" y="3069122"/>
            <a:ext cx="1816849" cy="8383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6">
            <a:extLst>
              <a:ext uri="{FF2B5EF4-FFF2-40B4-BE49-F238E27FC236}">
                <a16:creationId xmlns:a16="http://schemas.microsoft.com/office/drawing/2014/main" id="{55965519-3A54-4E2D-8526-536E0B9447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26256"/>
          <a:stretch>
            <a:fillRect/>
          </a:stretch>
        </p:blipFill>
        <p:spPr bwMode="auto">
          <a:xfrm>
            <a:off x="4190909" y="4153946"/>
            <a:ext cx="730998" cy="10209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32F5580-72A7-41E1-A494-210113488365}"/>
              </a:ext>
            </a:extLst>
          </p:cNvPr>
          <p:cNvGraphicFramePr>
            <a:graphicFrameLocks noGrp="1"/>
          </p:cNvGraphicFramePr>
          <p:nvPr>
            <p:extLst>
              <p:ext uri="{D42A27DB-BD31-4B8C-83A1-F6EECF244321}">
                <p14:modId xmlns:p14="http://schemas.microsoft.com/office/powerpoint/2010/main" val="1382719754"/>
              </p:ext>
            </p:extLst>
          </p:nvPr>
        </p:nvGraphicFramePr>
        <p:xfrm>
          <a:off x="6360239" y="1452563"/>
          <a:ext cx="5219922" cy="4724400"/>
        </p:xfrm>
        <a:graphic>
          <a:graphicData uri="http://schemas.openxmlformats.org/drawingml/2006/table">
            <a:tbl>
              <a:tblPr firstRow="1" firstCol="1" bandRow="1">
                <a:tableStyleId>{5940675A-B579-460E-94D1-54222C63F5DA}</a:tableStyleId>
              </a:tblPr>
              <a:tblGrid>
                <a:gridCol w="586882">
                  <a:extLst>
                    <a:ext uri="{9D8B030D-6E8A-4147-A177-3AD203B41FA5}">
                      <a16:colId xmlns:a16="http://schemas.microsoft.com/office/drawing/2014/main" val="3651663306"/>
                    </a:ext>
                  </a:extLst>
                </a:gridCol>
                <a:gridCol w="1360703">
                  <a:extLst>
                    <a:ext uri="{9D8B030D-6E8A-4147-A177-3AD203B41FA5}">
                      <a16:colId xmlns:a16="http://schemas.microsoft.com/office/drawing/2014/main" val="1273255458"/>
                    </a:ext>
                  </a:extLst>
                </a:gridCol>
                <a:gridCol w="1325651">
                  <a:extLst>
                    <a:ext uri="{9D8B030D-6E8A-4147-A177-3AD203B41FA5}">
                      <a16:colId xmlns:a16="http://schemas.microsoft.com/office/drawing/2014/main" val="1191388940"/>
                    </a:ext>
                  </a:extLst>
                </a:gridCol>
                <a:gridCol w="1946686">
                  <a:extLst>
                    <a:ext uri="{9D8B030D-6E8A-4147-A177-3AD203B41FA5}">
                      <a16:colId xmlns:a16="http://schemas.microsoft.com/office/drawing/2014/main" val="3229480348"/>
                    </a:ext>
                  </a:extLst>
                </a:gridCol>
              </a:tblGrid>
              <a:tr h="1146228">
                <a:tc>
                  <a:txBody>
                    <a:bodyPr/>
                    <a:lstStyle/>
                    <a:p>
                      <a:pPr algn="just"/>
                      <a:r>
                        <a:rPr lang="id-ID" sz="1200" dirty="0">
                          <a:effectLst/>
                        </a:rPr>
                        <a:t>8.</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just"/>
                      <a:r>
                        <a:rPr lang="id-ID" sz="1200" dirty="0">
                          <a:effectLst/>
                        </a:rPr>
                        <a:t>Menanyakan lokasi fasilitas terdekat yang tidak terdapat pada database: “Taman kota terdekat ada di mana ya?”</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just"/>
                      <a:r>
                        <a:rPr lang="id-ID" sz="1200" dirty="0">
                          <a:effectLst/>
                        </a:rPr>
                        <a:t>Aplikasi mengirimkan pesan bahwa fasilitas yang ditanyakan tidak terdata atau tidak sesuai dengan yang ada pada database.</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ctr"/>
                      <a:endParaRPr lang="en-GB" sz="10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extLst>
                  <a:ext uri="{0D108BD9-81ED-4DB2-BD59-A6C34878D82A}">
                    <a16:rowId xmlns:a16="http://schemas.microsoft.com/office/drawing/2014/main" val="3181699560"/>
                  </a:ext>
                </a:extLst>
              </a:tr>
              <a:tr h="802360">
                <a:tc>
                  <a:txBody>
                    <a:bodyPr/>
                    <a:lstStyle/>
                    <a:p>
                      <a:pPr algn="just"/>
                      <a:r>
                        <a:rPr lang="id-ID" sz="1200" dirty="0">
                          <a:effectLst/>
                        </a:rPr>
                        <a:t>9.</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just"/>
                      <a:r>
                        <a:rPr lang="id-ID" sz="1200" dirty="0">
                          <a:effectLst/>
                        </a:rPr>
                        <a:t>Menanyakan lokasi fasilitas tanpa koneksi internet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just"/>
                      <a:r>
                        <a:rPr lang="id-ID" sz="1200" dirty="0">
                          <a:effectLst/>
                        </a:rPr>
                        <a:t>Chatbot mengirimkan pesan bahwa aplikasi membutuhkan koneksi internet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tc>
                  <a:txBody>
                    <a:bodyPr/>
                    <a:lstStyle/>
                    <a:p>
                      <a:pPr algn="ctr"/>
                      <a:endParaRPr lang="en-GB" sz="1000" dirty="0">
                        <a:effectLst/>
                        <a:latin typeface="Times New Roman" panose="02020603050405020304" pitchFamily="18" charset="0"/>
                        <a:ea typeface="Calibri" panose="020F0502020204030204" pitchFamily="34" charset="0"/>
                        <a:cs typeface="Arial" panose="020B0604020202020204" pitchFamily="34" charset="0"/>
                      </a:endParaRPr>
                    </a:p>
                  </a:txBody>
                  <a:tcPr marL="63575" marR="63575" marT="0" marB="0" anchor="ctr"/>
                </a:tc>
                <a:extLst>
                  <a:ext uri="{0D108BD9-81ED-4DB2-BD59-A6C34878D82A}">
                    <a16:rowId xmlns:a16="http://schemas.microsoft.com/office/drawing/2014/main" val="2509087810"/>
                  </a:ext>
                </a:extLst>
              </a:tr>
              <a:tr h="802360">
                <a:tc>
                  <a:txBody>
                    <a:bodyPr/>
                    <a:lstStyle/>
                    <a:p>
                      <a:pPr algn="just">
                        <a:spcBef>
                          <a:spcPts val="200"/>
                        </a:spcBef>
                      </a:pPr>
                      <a:r>
                        <a:rPr lang="id-ID" sz="1300">
                          <a:effectLst/>
                        </a:rPr>
                        <a:t>10.</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just"/>
                      <a:r>
                        <a:rPr lang="id-ID" sz="1300">
                          <a:effectLst/>
                        </a:rPr>
                        <a:t>Menanyakan lokasi fasilitas tanpa GPS menyala</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just"/>
                      <a:r>
                        <a:rPr lang="id-ID" sz="1300">
                          <a:effectLst/>
                        </a:rPr>
                        <a:t>Chatbot mengirimkan pesan bahwa GPS tidak menyala.</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ctr"/>
                      <a:endParaRPr lang="en-GB" sz="1300" dirty="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extLst>
                  <a:ext uri="{0D108BD9-81ED-4DB2-BD59-A6C34878D82A}">
                    <a16:rowId xmlns:a16="http://schemas.microsoft.com/office/drawing/2014/main" val="1489307766"/>
                  </a:ext>
                </a:extLst>
              </a:tr>
              <a:tr h="802360">
                <a:tc>
                  <a:txBody>
                    <a:bodyPr/>
                    <a:lstStyle/>
                    <a:p>
                      <a:pPr algn="just"/>
                      <a:r>
                        <a:rPr lang="id-ID" sz="1300">
                          <a:effectLst/>
                        </a:rPr>
                        <a:t>11.</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just"/>
                      <a:r>
                        <a:rPr lang="id-ID" sz="1300">
                          <a:effectLst/>
                        </a:rPr>
                        <a:t>Membuka menu peta dengan GPS tidak aktif.</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just"/>
                      <a:r>
                        <a:rPr lang="id-ID" sz="1300">
                          <a:effectLst/>
                        </a:rPr>
                        <a:t>Muncul peringatan bahwa sistem membutuhkan koneksi GPS.</a:t>
                      </a:r>
                      <a:endParaRPr lang="en-GB" sz="130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tc>
                  <a:txBody>
                    <a:bodyPr/>
                    <a:lstStyle/>
                    <a:p>
                      <a:pPr algn="ctr"/>
                      <a:r>
                        <a:rPr lang="en-GB" sz="1300" dirty="0">
                          <a:effectLst/>
                        </a:rPr>
                        <a:t> </a:t>
                      </a:r>
                      <a:endParaRPr lang="en-GB" sz="1300" dirty="0">
                        <a:effectLst/>
                        <a:latin typeface="Times New Roman" panose="02020603050405020304" pitchFamily="18" charset="0"/>
                        <a:ea typeface="Calibri" panose="020F0502020204030204" pitchFamily="34" charset="0"/>
                        <a:cs typeface="Arial" panose="020B0604020202020204" pitchFamily="34" charset="0"/>
                      </a:endParaRPr>
                    </a:p>
                  </a:txBody>
                  <a:tcPr marL="79402" marR="79402" marT="0" marB="0" anchor="ctr"/>
                </a:tc>
                <a:extLst>
                  <a:ext uri="{0D108BD9-81ED-4DB2-BD59-A6C34878D82A}">
                    <a16:rowId xmlns:a16="http://schemas.microsoft.com/office/drawing/2014/main" val="452288052"/>
                  </a:ext>
                </a:extLst>
              </a:tr>
            </a:tbl>
          </a:graphicData>
        </a:graphic>
      </p:graphicFrame>
      <p:pic>
        <p:nvPicPr>
          <p:cNvPr id="2051" name="Picture 47">
            <a:extLst>
              <a:ext uri="{FF2B5EF4-FFF2-40B4-BE49-F238E27FC236}">
                <a16:creationId xmlns:a16="http://schemas.microsoft.com/office/drawing/2014/main" id="{FC86A777-3A42-4DAA-B824-1BC5951FBB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268" y="4149096"/>
            <a:ext cx="805687" cy="10209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31">
            <a:extLst>
              <a:ext uri="{FF2B5EF4-FFF2-40B4-BE49-F238E27FC236}">
                <a16:creationId xmlns:a16="http://schemas.microsoft.com/office/drawing/2014/main" id="{5E98B54F-0D29-4B9F-B68F-39D230E7F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t="35973" r="-11380" b="43198"/>
          <a:stretch>
            <a:fillRect/>
          </a:stretch>
        </p:blipFill>
        <p:spPr bwMode="auto">
          <a:xfrm>
            <a:off x="9772357" y="1887229"/>
            <a:ext cx="1694623" cy="69105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5">
            <a:extLst>
              <a:ext uri="{FF2B5EF4-FFF2-40B4-BE49-F238E27FC236}">
                <a16:creationId xmlns:a16="http://schemas.microsoft.com/office/drawing/2014/main" id="{AA8D1046-9352-479B-9570-2A08D3E6E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5280" b="41916"/>
          <a:stretch>
            <a:fillRect/>
          </a:stretch>
        </p:blipFill>
        <p:spPr bwMode="auto">
          <a:xfrm>
            <a:off x="9935401" y="3330940"/>
            <a:ext cx="1264405" cy="6287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22">
            <a:extLst>
              <a:ext uri="{FF2B5EF4-FFF2-40B4-BE49-F238E27FC236}">
                <a16:creationId xmlns:a16="http://schemas.microsoft.com/office/drawing/2014/main" id="{09A20FE1-6D4F-4C4D-93A2-E2B3D1583E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38792" b="35760"/>
          <a:stretch>
            <a:fillRect/>
          </a:stretch>
        </p:blipFill>
        <p:spPr bwMode="auto">
          <a:xfrm>
            <a:off x="9927980" y="4303933"/>
            <a:ext cx="1279248" cy="71130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41">
            <a:extLst>
              <a:ext uri="{FF2B5EF4-FFF2-40B4-BE49-F238E27FC236}">
                <a16:creationId xmlns:a16="http://schemas.microsoft.com/office/drawing/2014/main" id="{B19E8597-39E7-4DBC-9861-DDA83ABCA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37041" b="37921"/>
          <a:stretch>
            <a:fillRect/>
          </a:stretch>
        </p:blipFill>
        <p:spPr bwMode="auto">
          <a:xfrm>
            <a:off x="9923454" y="5323647"/>
            <a:ext cx="1303142" cy="71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C272-FFF9-4433-ABEA-C4A1612924AB}"/>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AEC8BCEF-4DA2-4D81-BA4C-75635D394D98}"/>
              </a:ext>
            </a:extLst>
          </p:cNvPr>
          <p:cNvSpPr>
            <a:spLocks noGrp="1"/>
          </p:cNvSpPr>
          <p:nvPr>
            <p:ph idx="1"/>
          </p:nvPr>
        </p:nvSpPr>
        <p:spPr/>
        <p:txBody>
          <a:bodyPr>
            <a:normAutofit/>
          </a:bodyPr>
          <a:lstStyle/>
          <a:p>
            <a:pPr marL="0" indent="0">
              <a:buNone/>
            </a:pPr>
            <a:r>
              <a:rPr lang="id-ID" sz="2000" b="1" dirty="0"/>
              <a:t>Uji Coba Fungsionalitas</a:t>
            </a:r>
          </a:p>
          <a:p>
            <a:pPr marL="0" indent="0">
              <a:buNone/>
            </a:pPr>
            <a:r>
              <a:rPr lang="id-ID" sz="2000" dirty="0"/>
              <a:t>Menggunakan </a:t>
            </a:r>
            <a:r>
              <a:rPr lang="id-ID" sz="2000" i="1" dirty="0"/>
              <a:t>Black-Box </a:t>
            </a:r>
            <a:endParaRPr lang="en-GB" sz="2000" i="1" dirty="0"/>
          </a:p>
        </p:txBody>
      </p:sp>
      <p:graphicFrame>
        <p:nvGraphicFramePr>
          <p:cNvPr id="4" name="Table 3">
            <a:extLst>
              <a:ext uri="{FF2B5EF4-FFF2-40B4-BE49-F238E27FC236}">
                <a16:creationId xmlns:a16="http://schemas.microsoft.com/office/drawing/2014/main" id="{1BA41B9F-B4B4-4591-A0BD-05DC62638A75}"/>
              </a:ext>
            </a:extLst>
          </p:cNvPr>
          <p:cNvGraphicFramePr>
            <a:graphicFrameLocks noGrp="1"/>
          </p:cNvGraphicFramePr>
          <p:nvPr>
            <p:extLst>
              <p:ext uri="{D42A27DB-BD31-4B8C-83A1-F6EECF244321}">
                <p14:modId xmlns:p14="http://schemas.microsoft.com/office/powerpoint/2010/main" val="3971075113"/>
              </p:ext>
            </p:extLst>
          </p:nvPr>
        </p:nvGraphicFramePr>
        <p:xfrm>
          <a:off x="892541" y="3068952"/>
          <a:ext cx="4565015" cy="2317606"/>
        </p:xfrm>
        <a:graphic>
          <a:graphicData uri="http://schemas.openxmlformats.org/drawingml/2006/table">
            <a:tbl>
              <a:tblPr firstRow="1" firstCol="1" bandRow="1">
                <a:tableStyleId>{5940675A-B579-460E-94D1-54222C63F5DA}</a:tableStyleId>
              </a:tblPr>
              <a:tblGrid>
                <a:gridCol w="513250">
                  <a:extLst>
                    <a:ext uri="{9D8B030D-6E8A-4147-A177-3AD203B41FA5}">
                      <a16:colId xmlns:a16="http://schemas.microsoft.com/office/drawing/2014/main" val="544943681"/>
                    </a:ext>
                  </a:extLst>
                </a:gridCol>
                <a:gridCol w="1189985">
                  <a:extLst>
                    <a:ext uri="{9D8B030D-6E8A-4147-A177-3AD203B41FA5}">
                      <a16:colId xmlns:a16="http://schemas.microsoft.com/office/drawing/2014/main" val="2801984486"/>
                    </a:ext>
                  </a:extLst>
                </a:gridCol>
                <a:gridCol w="1159331">
                  <a:extLst>
                    <a:ext uri="{9D8B030D-6E8A-4147-A177-3AD203B41FA5}">
                      <a16:colId xmlns:a16="http://schemas.microsoft.com/office/drawing/2014/main" val="2312218414"/>
                    </a:ext>
                  </a:extLst>
                </a:gridCol>
                <a:gridCol w="1702449">
                  <a:extLst>
                    <a:ext uri="{9D8B030D-6E8A-4147-A177-3AD203B41FA5}">
                      <a16:colId xmlns:a16="http://schemas.microsoft.com/office/drawing/2014/main" val="2887551037"/>
                    </a:ext>
                  </a:extLst>
                </a:gridCol>
              </a:tblGrid>
              <a:tr h="1158803">
                <a:tc>
                  <a:txBody>
                    <a:bodyPr/>
                    <a:lstStyle/>
                    <a:p>
                      <a:pPr algn="just">
                        <a:spcBef>
                          <a:spcPts val="200"/>
                        </a:spcBef>
                      </a:pPr>
                      <a:r>
                        <a:rPr lang="id-ID" sz="1200" dirty="0">
                          <a:effectLst/>
                        </a:rPr>
                        <a:t>12.</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r>
                        <a:rPr lang="id-ID" sz="1200">
                          <a:effectLst/>
                        </a:rPr>
                        <a:t>Membuka menu peta tanpa koneksi internet.</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r>
                        <a:rPr lang="id-ID" sz="1200">
                          <a:effectLst/>
                        </a:rPr>
                        <a:t>Muncul pesan pesan bahwa aplikasi membutuhkan koneksi internet</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94503218"/>
                  </a:ext>
                </a:extLst>
              </a:tr>
              <a:tr h="1158803">
                <a:tc>
                  <a:txBody>
                    <a:bodyPr/>
                    <a:lstStyle/>
                    <a:p>
                      <a:pPr algn="just"/>
                      <a:r>
                        <a:rPr lang="id-ID" sz="1200">
                          <a:effectLst/>
                        </a:rPr>
                        <a:t>13.</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r>
                        <a:rPr lang="id-ID" sz="1200">
                          <a:effectLst/>
                        </a:rPr>
                        <a:t>Membuka menu peta tanpa izin akses lokasi pada latar belakang.</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just"/>
                      <a:r>
                        <a:rPr lang="id-ID" sz="1200" dirty="0">
                          <a:effectLst/>
                        </a:rPr>
                        <a:t>Muncul pesan bahwa beberapa fitur membutuhkan akses lokasi setiap saat.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81863549"/>
                  </a:ext>
                </a:extLst>
              </a:tr>
            </a:tbl>
          </a:graphicData>
        </a:graphic>
      </p:graphicFrame>
      <p:pic>
        <p:nvPicPr>
          <p:cNvPr id="3074" name="Picture 44">
            <a:extLst>
              <a:ext uri="{FF2B5EF4-FFF2-40B4-BE49-F238E27FC236}">
                <a16:creationId xmlns:a16="http://schemas.microsoft.com/office/drawing/2014/main" id="{E068FDA8-DE43-4DA6-9CA0-128BBD298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7944" b="37791"/>
          <a:stretch>
            <a:fillRect/>
          </a:stretch>
        </p:blipFill>
        <p:spPr bwMode="auto">
          <a:xfrm>
            <a:off x="3845700" y="3239938"/>
            <a:ext cx="1530204" cy="8057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4">
            <a:extLst>
              <a:ext uri="{FF2B5EF4-FFF2-40B4-BE49-F238E27FC236}">
                <a16:creationId xmlns:a16="http://schemas.microsoft.com/office/drawing/2014/main" id="{C11CD87D-FDB8-4FD7-A780-8BC023515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700" y="4313200"/>
            <a:ext cx="1530204" cy="9505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10B1CC2-D679-4534-8DDA-5801BF14C061}"/>
              </a:ext>
            </a:extLst>
          </p:cNvPr>
          <p:cNvGraphicFramePr>
            <a:graphicFrameLocks noGrp="1"/>
          </p:cNvGraphicFramePr>
          <p:nvPr>
            <p:extLst>
              <p:ext uri="{D42A27DB-BD31-4B8C-83A1-F6EECF244321}">
                <p14:modId xmlns:p14="http://schemas.microsoft.com/office/powerpoint/2010/main" val="788538044"/>
              </p:ext>
            </p:extLst>
          </p:nvPr>
        </p:nvGraphicFramePr>
        <p:xfrm>
          <a:off x="5601454" y="1507442"/>
          <a:ext cx="5455218" cy="3858000"/>
        </p:xfrm>
        <a:graphic>
          <a:graphicData uri="http://schemas.openxmlformats.org/drawingml/2006/table">
            <a:tbl>
              <a:tblPr firstRow="1" firstCol="1" bandRow="1">
                <a:tableStyleId>{5940675A-B579-460E-94D1-54222C63F5DA}</a:tableStyleId>
              </a:tblPr>
              <a:tblGrid>
                <a:gridCol w="613336">
                  <a:extLst>
                    <a:ext uri="{9D8B030D-6E8A-4147-A177-3AD203B41FA5}">
                      <a16:colId xmlns:a16="http://schemas.microsoft.com/office/drawing/2014/main" val="1148459670"/>
                    </a:ext>
                  </a:extLst>
                </a:gridCol>
                <a:gridCol w="1422039">
                  <a:extLst>
                    <a:ext uri="{9D8B030D-6E8A-4147-A177-3AD203B41FA5}">
                      <a16:colId xmlns:a16="http://schemas.microsoft.com/office/drawing/2014/main" val="2599195670"/>
                    </a:ext>
                  </a:extLst>
                </a:gridCol>
                <a:gridCol w="1385407">
                  <a:extLst>
                    <a:ext uri="{9D8B030D-6E8A-4147-A177-3AD203B41FA5}">
                      <a16:colId xmlns:a16="http://schemas.microsoft.com/office/drawing/2014/main" val="4187050209"/>
                    </a:ext>
                  </a:extLst>
                </a:gridCol>
                <a:gridCol w="2034436">
                  <a:extLst>
                    <a:ext uri="{9D8B030D-6E8A-4147-A177-3AD203B41FA5}">
                      <a16:colId xmlns:a16="http://schemas.microsoft.com/office/drawing/2014/main" val="617140346"/>
                    </a:ext>
                  </a:extLst>
                </a:gridCol>
              </a:tblGrid>
              <a:tr h="1775154">
                <a:tc>
                  <a:txBody>
                    <a:bodyPr/>
                    <a:lstStyle/>
                    <a:p>
                      <a:pPr algn="just">
                        <a:spcBef>
                          <a:spcPts val="200"/>
                        </a:spcBef>
                      </a:pPr>
                      <a:r>
                        <a:rPr lang="id-ID" sz="1200" dirty="0">
                          <a:effectLst/>
                        </a:rPr>
                        <a:t>14.</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just"/>
                      <a:r>
                        <a:rPr lang="id-ID" sz="1200" dirty="0">
                          <a:effectLst/>
                        </a:rPr>
                        <a:t>Menekan penanda pada peta.</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just"/>
                      <a:r>
                        <a:rPr lang="id-ID" sz="1200">
                          <a:effectLst/>
                        </a:rPr>
                        <a:t>Muncul keterangan dari lokasi tersebut.</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ct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extLst>
                  <a:ext uri="{0D108BD9-81ED-4DB2-BD59-A6C34878D82A}">
                    <a16:rowId xmlns:a16="http://schemas.microsoft.com/office/drawing/2014/main" val="2147202056"/>
                  </a:ext>
                </a:extLst>
              </a:tr>
              <a:tr h="2082846">
                <a:tc>
                  <a:txBody>
                    <a:bodyPr/>
                    <a:lstStyle/>
                    <a:p>
                      <a:pPr algn="just"/>
                      <a:r>
                        <a:rPr lang="id-ID" sz="1200">
                          <a:effectLst/>
                        </a:rPr>
                        <a:t>15.</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just"/>
                      <a:r>
                        <a:rPr lang="id-ID" sz="1200">
                          <a:effectLst/>
                        </a:rPr>
                        <a:t>Memasuki Geofence dari kandang satwa.</a:t>
                      </a:r>
                      <a:endParaRPr lang="en-GB" sz="120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just"/>
                      <a:r>
                        <a:rPr lang="id-ID" sz="1200" dirty="0">
                          <a:effectLst/>
                        </a:rPr>
                        <a:t>Muncul Toast berisi deskripsi satwa tersebut.</a:t>
                      </a: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tc>
                  <a:txBody>
                    <a:bodyPr/>
                    <a:lstStyle/>
                    <a:p>
                      <a:pPr algn="ctr"/>
                      <a:endParaRPr lang="id-ID" sz="1600" dirty="0">
                        <a:effectLst/>
                        <a:latin typeface="Times New Roman" panose="02020603050405020304" pitchFamily="18" charset="0"/>
                        <a:ea typeface="Calibri" panose="020F0502020204030204" pitchFamily="34" charset="0"/>
                        <a:cs typeface="Arial" panose="020B0604020202020204" pitchFamily="34" charset="0"/>
                      </a:endParaRPr>
                    </a:p>
                  </a:txBody>
                  <a:tcPr marL="101440" marR="101440" marT="0" marB="0" anchor="ctr"/>
                </a:tc>
                <a:extLst>
                  <a:ext uri="{0D108BD9-81ED-4DB2-BD59-A6C34878D82A}">
                    <a16:rowId xmlns:a16="http://schemas.microsoft.com/office/drawing/2014/main" val="687919047"/>
                  </a:ext>
                </a:extLst>
              </a:tr>
            </a:tbl>
          </a:graphicData>
        </a:graphic>
      </p:graphicFrame>
      <p:pic>
        <p:nvPicPr>
          <p:cNvPr id="3076" name="Picture 50">
            <a:extLst>
              <a:ext uri="{FF2B5EF4-FFF2-40B4-BE49-F238E27FC236}">
                <a16:creationId xmlns:a16="http://schemas.microsoft.com/office/drawing/2014/main" id="{4F15718C-EEC2-4B68-B5D5-9CAF98542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915" y="1898796"/>
            <a:ext cx="1581156" cy="105846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48">
            <a:extLst>
              <a:ext uri="{FF2B5EF4-FFF2-40B4-BE49-F238E27FC236}">
                <a16:creationId xmlns:a16="http://schemas.microsoft.com/office/drawing/2014/main" id="{074A0C36-C50C-4145-BE50-5EC0DFFB04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4927" y="3424745"/>
            <a:ext cx="1353133" cy="186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897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0B9D-6D94-498E-A874-808A42913A4C}"/>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C2EE0B1C-D660-42F5-873B-9F0E167E4DC0}"/>
              </a:ext>
            </a:extLst>
          </p:cNvPr>
          <p:cNvSpPr>
            <a:spLocks noGrp="1"/>
          </p:cNvSpPr>
          <p:nvPr>
            <p:ph idx="1"/>
          </p:nvPr>
        </p:nvSpPr>
        <p:spPr>
          <a:xfrm>
            <a:off x="838200" y="1825625"/>
            <a:ext cx="5347812" cy="4351338"/>
          </a:xfrm>
        </p:spPr>
        <p:txBody>
          <a:bodyPr>
            <a:normAutofit/>
          </a:bodyPr>
          <a:lstStyle/>
          <a:p>
            <a:pPr marL="0" indent="0">
              <a:buNone/>
            </a:pPr>
            <a:r>
              <a:rPr lang="id-ID" sz="1600" b="1" dirty="0"/>
              <a:t>Uji Coba Kerelevanan</a:t>
            </a:r>
          </a:p>
          <a:p>
            <a:pPr marL="0" indent="0">
              <a:buNone/>
            </a:pPr>
            <a:endParaRPr lang="id-ID" sz="1600" dirty="0"/>
          </a:p>
          <a:p>
            <a:pPr marL="0" indent="0" algn="just">
              <a:buNone/>
            </a:pPr>
            <a:r>
              <a:rPr lang="id-ID" sz="1600" dirty="0"/>
              <a:t>	Pengujian ini dilakukan dengan meminta 12 sukarelawan yang pernah mengunjungi kebun binatang mengisi kuesioner. Sukarelawan menilai berdasarkan 50 pasangan pertanyaan dan jawaban apakah respon dari pertanyan tersebut relevan atau tidak. Pada uji coba ini menghasilkan 39 pertanyaan yang dinilai relevan dan 11 pertanyaan tidak relevan.</a:t>
            </a:r>
          </a:p>
          <a:p>
            <a:pPr marL="342900" lvl="0" indent="-342900" algn="just" rtl="0">
              <a:lnSpc>
                <a:spcPct val="105000"/>
              </a:lnSpc>
              <a:buFont typeface="+mj-lt"/>
              <a:buAutoNum type="arabicPeriod"/>
            </a:pPr>
            <a:r>
              <a:rPr lang="id-ID" sz="1600" dirty="0">
                <a:effectLst/>
                <a:ea typeface="Times New Roman" panose="02020603050405020304" pitchFamily="18" charset="0"/>
              </a:rPr>
              <a:t>TP (</a:t>
            </a:r>
            <a:r>
              <a:rPr lang="id-ID" sz="1600" i="1" dirty="0">
                <a:effectLst/>
                <a:ea typeface="Times New Roman" panose="02020603050405020304" pitchFamily="18" charset="0"/>
              </a:rPr>
              <a:t>true positive</a:t>
            </a:r>
            <a:r>
              <a:rPr lang="id-ID" sz="1600" dirty="0">
                <a:effectLst/>
                <a:ea typeface="Times New Roman" panose="02020603050405020304" pitchFamily="18" charset="0"/>
              </a:rPr>
              <a:t>) adalah banyak pertanyaan berkaitan dengan kebun binatang yang berhasil dijawab dan tepat.</a:t>
            </a:r>
            <a:endParaRPr lang="en-GB" sz="1600" dirty="0">
              <a:effectLst/>
              <a:ea typeface="Times New Roman" panose="02020603050405020304" pitchFamily="18" charset="0"/>
            </a:endParaRPr>
          </a:p>
          <a:p>
            <a:pPr marL="342900" lvl="0" indent="-342900" algn="just">
              <a:lnSpc>
                <a:spcPct val="105000"/>
              </a:lnSpc>
              <a:buFont typeface="+mj-lt"/>
              <a:buAutoNum type="arabicPeriod"/>
            </a:pPr>
            <a:r>
              <a:rPr lang="id-ID" sz="1600" dirty="0">
                <a:effectLst/>
                <a:ea typeface="Times New Roman" panose="02020603050405020304" pitchFamily="18" charset="0"/>
              </a:rPr>
              <a:t>FP (</a:t>
            </a:r>
            <a:r>
              <a:rPr lang="id-ID" sz="1600" i="1" dirty="0">
                <a:effectLst/>
                <a:ea typeface="Times New Roman" panose="02020603050405020304" pitchFamily="18" charset="0"/>
              </a:rPr>
              <a:t>false positive</a:t>
            </a:r>
            <a:r>
              <a:rPr lang="id-ID" sz="1600" dirty="0">
                <a:effectLst/>
                <a:ea typeface="Times New Roman" panose="02020603050405020304" pitchFamily="18" charset="0"/>
              </a:rPr>
              <a:t>) adalah banyak pertanyaan berkaitan dengan kebun binatang yang mendapatkan jawaban yang tidak relevan.</a:t>
            </a:r>
            <a:endParaRPr lang="en-GB" sz="1600" dirty="0">
              <a:effectLst/>
              <a:ea typeface="Times New Roman" panose="02020603050405020304" pitchFamily="18" charset="0"/>
            </a:endParaRPr>
          </a:p>
          <a:p>
            <a:pPr marL="342900" lvl="0" indent="-342900" algn="just">
              <a:lnSpc>
                <a:spcPct val="105000"/>
              </a:lnSpc>
              <a:buFont typeface="+mj-lt"/>
              <a:buAutoNum type="arabicPeriod"/>
            </a:pPr>
            <a:endParaRPr lang="id-ID" sz="1600" dirty="0"/>
          </a:p>
          <a:p>
            <a:pPr marL="0" indent="0">
              <a:buNone/>
            </a:pPr>
            <a:endParaRPr lang="en-GB" sz="1600" b="1" dirty="0"/>
          </a:p>
        </p:txBody>
      </p:sp>
      <p:sp>
        <p:nvSpPr>
          <p:cNvPr id="5" name="Content Placeholder 2">
            <a:extLst>
              <a:ext uri="{FF2B5EF4-FFF2-40B4-BE49-F238E27FC236}">
                <a16:creationId xmlns:a16="http://schemas.microsoft.com/office/drawing/2014/main" id="{61A3E54F-410C-470E-998E-DB0B72847EA2}"/>
              </a:ext>
            </a:extLst>
          </p:cNvPr>
          <p:cNvSpPr txBox="1">
            <a:spLocks/>
          </p:cNvSpPr>
          <p:nvPr/>
        </p:nvSpPr>
        <p:spPr>
          <a:xfrm>
            <a:off x="6257347" y="1825625"/>
            <a:ext cx="53478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363" lvl="0" indent="-360363" algn="just">
              <a:lnSpc>
                <a:spcPct val="105000"/>
              </a:lnSpc>
              <a:buNone/>
            </a:pPr>
            <a:r>
              <a:rPr lang="id-ID" sz="1600" dirty="0">
                <a:effectLst/>
                <a:ea typeface="Times New Roman" panose="02020603050405020304" pitchFamily="18" charset="0"/>
              </a:rPr>
              <a:t>3.  TN (</a:t>
            </a:r>
            <a:r>
              <a:rPr lang="id-ID" sz="1600" i="1" dirty="0">
                <a:effectLst/>
                <a:ea typeface="Times New Roman" panose="02020603050405020304" pitchFamily="18" charset="0"/>
              </a:rPr>
              <a:t>true negative</a:t>
            </a:r>
            <a:r>
              <a:rPr lang="id-ID" sz="1600" dirty="0">
                <a:effectLst/>
                <a:ea typeface="Times New Roman" panose="02020603050405020304" pitchFamily="18" charset="0"/>
              </a:rPr>
              <a:t>) merupakan banyak pertanyaan yang tidak berkaitan dengan kebun binatang dan tidak dipahami oleh sistem.</a:t>
            </a:r>
            <a:endParaRPr lang="id-ID" sz="1600" dirty="0">
              <a:ea typeface="Times New Roman" panose="02020603050405020304" pitchFamily="18" charset="0"/>
            </a:endParaRPr>
          </a:p>
          <a:p>
            <a:pPr marL="360363" lvl="0" indent="-360363" algn="just">
              <a:lnSpc>
                <a:spcPct val="105000"/>
              </a:lnSpc>
              <a:buNone/>
            </a:pPr>
            <a:r>
              <a:rPr lang="id-ID" sz="1600" dirty="0">
                <a:effectLst/>
                <a:ea typeface="Times New Roman" panose="02020603050405020304" pitchFamily="18" charset="0"/>
              </a:rPr>
              <a:t>4.   FN (</a:t>
            </a:r>
            <a:r>
              <a:rPr lang="id-ID" sz="1600" i="1" dirty="0">
                <a:effectLst/>
                <a:ea typeface="Times New Roman" panose="02020603050405020304" pitchFamily="18" charset="0"/>
              </a:rPr>
              <a:t>false negative</a:t>
            </a:r>
            <a:r>
              <a:rPr lang="id-ID" sz="1600" dirty="0">
                <a:effectLst/>
                <a:ea typeface="Times New Roman" panose="02020603050405020304" pitchFamily="18" charset="0"/>
              </a:rPr>
              <a:t>) adalah banyak pertanyaan yang tidak berkaitan dengan kebun binatang, tetapi mendapatkan respon jawaban dari </a:t>
            </a:r>
            <a:r>
              <a:rPr lang="id-ID" sz="1600" i="1" dirty="0">
                <a:effectLst/>
                <a:ea typeface="Times New Roman" panose="02020603050405020304" pitchFamily="18" charset="0"/>
              </a:rPr>
              <a:t>brainfile</a:t>
            </a:r>
            <a:r>
              <a:rPr lang="id-ID" sz="1600" dirty="0">
                <a:effectLst/>
                <a:ea typeface="Times New Roman" panose="02020603050405020304" pitchFamily="18" charset="0"/>
              </a:rPr>
              <a:t>.</a:t>
            </a:r>
            <a:r>
              <a:rPr lang="id-ID" sz="1600" dirty="0"/>
              <a:t>	</a:t>
            </a:r>
          </a:p>
          <a:p>
            <a:pPr marL="0" indent="0" algn="ctr">
              <a:buFont typeface="Arial" panose="020B0604020202020204" pitchFamily="34" charset="0"/>
              <a:buNone/>
            </a:pPr>
            <a:r>
              <a:rPr lang="id-ID" sz="1600" i="1" dirty="0"/>
              <a:t>Confusion Matrix</a:t>
            </a:r>
          </a:p>
          <a:p>
            <a:pPr marL="0" indent="0" algn="just">
              <a:buFont typeface="Arial" panose="020B0604020202020204" pitchFamily="34" charset="0"/>
              <a:buNone/>
            </a:pPr>
            <a:endParaRPr lang="id-ID" sz="1600" dirty="0"/>
          </a:p>
          <a:p>
            <a:pPr marL="0" indent="0" algn="just">
              <a:buFont typeface="Arial" panose="020B0604020202020204" pitchFamily="34" charset="0"/>
              <a:buNone/>
            </a:pPr>
            <a:endParaRPr lang="id-ID" sz="1600" dirty="0"/>
          </a:p>
          <a:p>
            <a:pPr marL="0" indent="0" algn="just">
              <a:buFont typeface="Arial" panose="020B0604020202020204" pitchFamily="34" charset="0"/>
              <a:buNone/>
            </a:pPr>
            <a:endParaRPr lang="id-ID" sz="1600" dirty="0"/>
          </a:p>
          <a:p>
            <a:pPr marL="0" indent="0" algn="just">
              <a:buFont typeface="Arial" panose="020B0604020202020204" pitchFamily="34" charset="0"/>
              <a:buNone/>
            </a:pPr>
            <a:endParaRPr lang="id-ID" sz="1600" dirty="0"/>
          </a:p>
          <a:p>
            <a:pPr marL="0" indent="0">
              <a:buFont typeface="Arial" panose="020B0604020202020204" pitchFamily="34" charset="0"/>
              <a:buNone/>
            </a:pPr>
            <a:endParaRPr lang="en-GB" sz="1600" b="1" dirty="0"/>
          </a:p>
        </p:txBody>
      </p:sp>
      <p:graphicFrame>
        <p:nvGraphicFramePr>
          <p:cNvPr id="7" name="Table 6">
            <a:extLst>
              <a:ext uri="{FF2B5EF4-FFF2-40B4-BE49-F238E27FC236}">
                <a16:creationId xmlns:a16="http://schemas.microsoft.com/office/drawing/2014/main" id="{DCEFB6E6-D397-4169-9017-B87613D54C26}"/>
              </a:ext>
            </a:extLst>
          </p:cNvPr>
          <p:cNvGraphicFramePr>
            <a:graphicFrameLocks noGrp="1"/>
          </p:cNvGraphicFramePr>
          <p:nvPr>
            <p:extLst>
              <p:ext uri="{D42A27DB-BD31-4B8C-83A1-F6EECF244321}">
                <p14:modId xmlns:p14="http://schemas.microsoft.com/office/powerpoint/2010/main" val="2707197206"/>
              </p:ext>
            </p:extLst>
          </p:nvPr>
        </p:nvGraphicFramePr>
        <p:xfrm>
          <a:off x="6996120" y="4001294"/>
          <a:ext cx="3647582" cy="702574"/>
        </p:xfrm>
        <a:graphic>
          <a:graphicData uri="http://schemas.openxmlformats.org/drawingml/2006/table">
            <a:tbl>
              <a:tblPr firstRow="1" firstCol="1" bandRow="1">
                <a:tableStyleId>{5C22544A-7EE6-4342-B048-85BDC9FD1C3A}</a:tableStyleId>
              </a:tblPr>
              <a:tblGrid>
                <a:gridCol w="1213661">
                  <a:extLst>
                    <a:ext uri="{9D8B030D-6E8A-4147-A177-3AD203B41FA5}">
                      <a16:colId xmlns:a16="http://schemas.microsoft.com/office/drawing/2014/main" val="2667253127"/>
                    </a:ext>
                  </a:extLst>
                </a:gridCol>
                <a:gridCol w="1216594">
                  <a:extLst>
                    <a:ext uri="{9D8B030D-6E8A-4147-A177-3AD203B41FA5}">
                      <a16:colId xmlns:a16="http://schemas.microsoft.com/office/drawing/2014/main" val="662235073"/>
                    </a:ext>
                  </a:extLst>
                </a:gridCol>
                <a:gridCol w="1217327">
                  <a:extLst>
                    <a:ext uri="{9D8B030D-6E8A-4147-A177-3AD203B41FA5}">
                      <a16:colId xmlns:a16="http://schemas.microsoft.com/office/drawing/2014/main" val="3233331109"/>
                    </a:ext>
                  </a:extLst>
                </a:gridCol>
              </a:tblGrid>
              <a:tr h="270134">
                <a:tc>
                  <a:txBody>
                    <a:bodyPr/>
                    <a:lstStyle/>
                    <a:p>
                      <a:pPr indent="128270" algn="just">
                        <a:lnSpc>
                          <a:spcPct val="105000"/>
                        </a:lnSpc>
                      </a:pPr>
                      <a:r>
                        <a:rPr lang="id-ID" sz="1400">
                          <a:solidFill>
                            <a:schemeClr val="tx1"/>
                          </a:solidFill>
                          <a:effectLst/>
                          <a:latin typeface="+mn-lt"/>
                        </a:rPr>
                        <a:t> </a:t>
                      </a:r>
                      <a:endParaRPr lang="en-GB" sz="140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tc>
                  <a:txBody>
                    <a:bodyPr/>
                    <a:lstStyle/>
                    <a:p>
                      <a:pPr indent="128270" algn="ctr">
                        <a:lnSpc>
                          <a:spcPct val="105000"/>
                        </a:lnSpc>
                      </a:pPr>
                      <a:r>
                        <a:rPr lang="id-ID" sz="1400" dirty="0">
                          <a:solidFill>
                            <a:schemeClr val="tx1"/>
                          </a:solidFill>
                          <a:effectLst/>
                          <a:latin typeface="+mn-lt"/>
                        </a:rPr>
                        <a:t>Positive</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rPr>
                        <a:t>Negative</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460158"/>
                  </a:ext>
                </a:extLst>
              </a:tr>
              <a:tr h="216220">
                <a:tc>
                  <a:txBody>
                    <a:bodyPr/>
                    <a:lstStyle/>
                    <a:p>
                      <a:pPr indent="128270" algn="ctr">
                        <a:lnSpc>
                          <a:spcPct val="105000"/>
                        </a:lnSpc>
                      </a:pPr>
                      <a:r>
                        <a:rPr lang="id-ID" sz="1400" dirty="0">
                          <a:solidFill>
                            <a:schemeClr val="tx1"/>
                          </a:solidFill>
                          <a:effectLst/>
                          <a:latin typeface="+mn-lt"/>
                        </a:rPr>
                        <a:t>True</a:t>
                      </a:r>
                      <a:endParaRPr lang="en-GB" sz="1400" dirty="0">
                        <a:solidFill>
                          <a:schemeClr val="tx1"/>
                        </a:solidFill>
                        <a:effectLst/>
                        <a:latin typeface="+mn-lt"/>
                        <a:ea typeface="Times New Roman" panose="02020603050405020304" pitchFamily="18" charset="0"/>
                      </a:endParaRPr>
                    </a:p>
                  </a:txBody>
                  <a:tcPr marL="121307" marR="121307" marT="0" marB="0">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39</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1</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057216"/>
                  </a:ext>
                </a:extLst>
              </a:tr>
              <a:tr h="216220">
                <a:tc>
                  <a:txBody>
                    <a:bodyPr/>
                    <a:lstStyle/>
                    <a:p>
                      <a:pPr indent="128270" algn="ctr">
                        <a:lnSpc>
                          <a:spcPct val="105000"/>
                        </a:lnSpc>
                      </a:pPr>
                      <a:r>
                        <a:rPr lang="id-ID" sz="1400">
                          <a:solidFill>
                            <a:schemeClr val="tx1"/>
                          </a:solidFill>
                          <a:effectLst/>
                          <a:latin typeface="+mn-lt"/>
                        </a:rPr>
                        <a:t>False</a:t>
                      </a:r>
                      <a:endParaRPr lang="en-GB" sz="140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6</a:t>
                      </a:r>
                      <a:endParaRPr lang="en-GB" sz="1400" dirty="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4</a:t>
                      </a:r>
                      <a:endParaRPr lang="en-GB" sz="1400" dirty="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4729704"/>
                  </a:ext>
                </a:extLst>
              </a:tr>
            </a:tbl>
          </a:graphicData>
        </a:graphic>
      </p:graphicFrame>
      <p:sp>
        <p:nvSpPr>
          <p:cNvPr id="8" name="TextBox 7">
            <a:extLst>
              <a:ext uri="{FF2B5EF4-FFF2-40B4-BE49-F238E27FC236}">
                <a16:creationId xmlns:a16="http://schemas.microsoft.com/office/drawing/2014/main" id="{5EBD7DC2-8783-468B-BEDC-E2D7B0172CA1}"/>
              </a:ext>
            </a:extLst>
          </p:cNvPr>
          <p:cNvSpPr txBox="1"/>
          <p:nvPr/>
        </p:nvSpPr>
        <p:spPr>
          <a:xfrm>
            <a:off x="880976" y="2146361"/>
            <a:ext cx="5215024" cy="369332"/>
          </a:xfrm>
          <a:prstGeom prst="rect">
            <a:avLst/>
          </a:prstGeom>
          <a:solidFill>
            <a:srgbClr val="19A8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id-ID" dirty="0"/>
              <a:t>Skenario</a:t>
            </a:r>
            <a:endParaRPr lang="en-GB" dirty="0"/>
          </a:p>
        </p:txBody>
      </p:sp>
    </p:spTree>
    <p:extLst>
      <p:ext uri="{BB962C8B-B14F-4D97-AF65-F5344CB8AC3E}">
        <p14:creationId xmlns:p14="http://schemas.microsoft.com/office/powerpoint/2010/main" val="73972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0B9D-6D94-498E-A874-808A42913A4C}"/>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C2EE0B1C-D660-42F5-873B-9F0E167E4DC0}"/>
              </a:ext>
            </a:extLst>
          </p:cNvPr>
          <p:cNvSpPr>
            <a:spLocks noGrp="1"/>
          </p:cNvSpPr>
          <p:nvPr>
            <p:ph idx="1"/>
          </p:nvPr>
        </p:nvSpPr>
        <p:spPr>
          <a:xfrm>
            <a:off x="838200" y="1825625"/>
            <a:ext cx="5347812" cy="4351338"/>
          </a:xfrm>
        </p:spPr>
        <p:txBody>
          <a:bodyPr>
            <a:normAutofit/>
          </a:bodyPr>
          <a:lstStyle/>
          <a:p>
            <a:pPr marL="0" indent="0">
              <a:buNone/>
            </a:pPr>
            <a:r>
              <a:rPr lang="id-ID" sz="1600" b="1" dirty="0"/>
              <a:t>Uji Coba Kerelevanan</a:t>
            </a:r>
          </a:p>
          <a:p>
            <a:pPr marL="0" indent="0">
              <a:buNone/>
            </a:pPr>
            <a:endParaRPr lang="id-ID" sz="1600" b="1" dirty="0"/>
          </a:p>
          <a:p>
            <a:pPr marL="0" indent="0" algn="ctr">
              <a:buNone/>
            </a:pPr>
            <a:r>
              <a:rPr lang="id-ID" sz="1600" i="1" dirty="0"/>
              <a:t>Confusion Matrix</a:t>
            </a:r>
          </a:p>
          <a:p>
            <a:pPr marL="0" indent="0">
              <a:buNone/>
            </a:pPr>
            <a:endParaRPr lang="id-ID" sz="1600" b="1" dirty="0"/>
          </a:p>
          <a:p>
            <a:pPr marL="0" indent="0">
              <a:buNone/>
            </a:pPr>
            <a:endParaRPr lang="id-ID" sz="1600" dirty="0"/>
          </a:p>
          <a:p>
            <a:pPr marL="0" indent="0">
              <a:buNone/>
            </a:pPr>
            <a:endParaRPr lang="en-GB" sz="1600" b="1" dirty="0"/>
          </a:p>
        </p:txBody>
      </p:sp>
      <p:sp>
        <p:nvSpPr>
          <p:cNvPr id="5" name="Content Placeholder 2">
            <a:extLst>
              <a:ext uri="{FF2B5EF4-FFF2-40B4-BE49-F238E27FC236}">
                <a16:creationId xmlns:a16="http://schemas.microsoft.com/office/drawing/2014/main" id="{61A3E54F-410C-470E-998E-DB0B72847EA2}"/>
              </a:ext>
            </a:extLst>
          </p:cNvPr>
          <p:cNvSpPr txBox="1">
            <a:spLocks/>
          </p:cNvSpPr>
          <p:nvPr/>
        </p:nvSpPr>
        <p:spPr>
          <a:xfrm>
            <a:off x="6257347" y="1825625"/>
            <a:ext cx="53478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600" b="1"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00E5E92-E39A-4E7A-BD29-BFC543694B3F}"/>
                  </a:ext>
                </a:extLst>
              </p:cNvPr>
              <p:cNvGraphicFramePr>
                <a:graphicFrameLocks noGrp="1"/>
              </p:cNvGraphicFramePr>
              <p:nvPr>
                <p:extLst>
                  <p:ext uri="{D42A27DB-BD31-4B8C-83A1-F6EECF244321}">
                    <p14:modId xmlns:p14="http://schemas.microsoft.com/office/powerpoint/2010/main" val="1218876527"/>
                  </p:ext>
                </p:extLst>
              </p:nvPr>
            </p:nvGraphicFramePr>
            <p:xfrm>
              <a:off x="1237393" y="4803663"/>
              <a:ext cx="4140552" cy="511429"/>
            </p:xfrm>
            <a:graphic>
              <a:graphicData uri="http://schemas.openxmlformats.org/drawingml/2006/table">
                <a:tbl>
                  <a:tblPr firstRow="1" firstCol="1" bandRow="1">
                    <a:tableStyleId>{5C22544A-7EE6-4342-B048-85BDC9FD1C3A}</a:tableStyleId>
                  </a:tblPr>
                  <a:tblGrid>
                    <a:gridCol w="2077254">
                      <a:extLst>
                        <a:ext uri="{9D8B030D-6E8A-4147-A177-3AD203B41FA5}">
                          <a16:colId xmlns:a16="http://schemas.microsoft.com/office/drawing/2014/main" val="87483650"/>
                        </a:ext>
                      </a:extLst>
                    </a:gridCol>
                    <a:gridCol w="2063298">
                      <a:extLst>
                        <a:ext uri="{9D8B030D-6E8A-4147-A177-3AD203B41FA5}">
                          <a16:colId xmlns:a16="http://schemas.microsoft.com/office/drawing/2014/main" val="2039085209"/>
                        </a:ext>
                      </a:extLst>
                    </a:gridCol>
                  </a:tblGrid>
                  <a:tr h="372745">
                    <a:tc>
                      <a:txBody>
                        <a:bodyPr/>
                        <a:lstStyle/>
                        <a:p>
                          <a:pPr algn="ctr"/>
                          <a14:m>
                            <m:oMathPara xmlns:m="http://schemas.openxmlformats.org/officeDocument/2006/math">
                              <m:oMathParaPr>
                                <m:jc m:val="centerGroup"/>
                              </m:oMathParaPr>
                              <m:oMath xmlns:m="http://schemas.openxmlformats.org/officeDocument/2006/math">
                                <m:r>
                                  <a:rPr lang="id-ID" sz="1600" smtClean="0">
                                    <a:solidFill>
                                      <a:schemeClr val="tx1"/>
                                    </a:solidFill>
                                    <a:effectLst/>
                                    <a:latin typeface="Cambria Math" panose="02040503050406030204" pitchFamily="18" charset="0"/>
                                  </a:rPr>
                                  <m:t>𝑃𝑟𝑒𝑠𝑖𝑠𝑖</m:t>
                                </m:r>
                                <m:r>
                                  <a:rPr lang="id-ID" sz="1600" smtClean="0">
                                    <a:solidFill>
                                      <a:schemeClr val="tx1"/>
                                    </a:solidFill>
                                    <a:effectLst/>
                                    <a:latin typeface="Cambria Math" panose="02040503050406030204" pitchFamily="18" charset="0"/>
                                  </a:rPr>
                                  <m:t>= </m:t>
                                </m:r>
                                <m:f>
                                  <m:fPr>
                                    <m:ctrlPr>
                                      <a:rPr lang="en-GB" sz="1600" i="1">
                                        <a:solidFill>
                                          <a:schemeClr val="tx1"/>
                                        </a:solidFill>
                                        <a:effectLst/>
                                        <a:latin typeface="Cambria Math" panose="02040503050406030204" pitchFamily="18" charset="0"/>
                                      </a:rPr>
                                    </m:ctrlPr>
                                  </m:fPr>
                                  <m:num>
                                    <m:nary>
                                      <m:naryPr>
                                        <m:chr m:val="∑"/>
                                        <m:limLoc m:val="undOvr"/>
                                        <m:subHide m:val="on"/>
                                        <m:supHide m:val="on"/>
                                        <m:ctrlPr>
                                          <a:rPr lang="en-GB" sz="1600" i="1">
                                            <a:solidFill>
                                              <a:schemeClr val="tx1"/>
                                            </a:solidFill>
                                            <a:effectLst/>
                                            <a:latin typeface="Cambria Math" panose="02040503050406030204" pitchFamily="18" charset="0"/>
                                          </a:rPr>
                                        </m:ctrlPr>
                                      </m:naryPr>
                                      <m:sub/>
                                      <m:sup/>
                                      <m:e>
                                        <m:r>
                                          <a:rPr lang="id-ID" sz="1600">
                                            <a:solidFill>
                                              <a:schemeClr val="tx1"/>
                                            </a:solidFill>
                                            <a:effectLst/>
                                            <a:latin typeface="Cambria Math" panose="02040503050406030204" pitchFamily="18" charset="0"/>
                                          </a:rPr>
                                          <m:t>𝑇𝑃</m:t>
                                        </m:r>
                                      </m:e>
                                    </m:nary>
                                  </m:num>
                                  <m:den>
                                    <m:nary>
                                      <m:naryPr>
                                        <m:chr m:val="∑"/>
                                        <m:limLoc m:val="undOvr"/>
                                        <m:subHide m:val="on"/>
                                        <m:supHide m:val="on"/>
                                        <m:ctrlPr>
                                          <a:rPr lang="en-GB" sz="1600" i="1">
                                            <a:solidFill>
                                              <a:schemeClr val="tx1"/>
                                            </a:solidFill>
                                            <a:effectLst/>
                                            <a:latin typeface="Cambria Math" panose="02040503050406030204" pitchFamily="18" charset="0"/>
                                          </a:rPr>
                                        </m:ctrlPr>
                                      </m:naryPr>
                                      <m:sub/>
                                      <m:sup/>
                                      <m:e>
                                        <m:r>
                                          <a:rPr lang="id-ID" sz="1600">
                                            <a:solidFill>
                                              <a:schemeClr val="tx1"/>
                                            </a:solidFill>
                                            <a:effectLst/>
                                            <a:latin typeface="Cambria Math" panose="02040503050406030204" pitchFamily="18" charset="0"/>
                                          </a:rPr>
                                          <m:t>𝑇𝑃</m:t>
                                        </m:r>
                                        <m:r>
                                          <a:rPr lang="id-ID" sz="1600">
                                            <a:solidFill>
                                              <a:schemeClr val="tx1"/>
                                            </a:solidFill>
                                            <a:effectLst/>
                                            <a:latin typeface="Cambria Math" panose="02040503050406030204" pitchFamily="18" charset="0"/>
                                          </a:rPr>
                                          <m:t>+</m:t>
                                        </m:r>
                                        <m:r>
                                          <a:rPr lang="id-ID" sz="1600">
                                            <a:solidFill>
                                              <a:schemeClr val="tx1"/>
                                            </a:solidFill>
                                            <a:effectLst/>
                                            <a:latin typeface="Cambria Math" panose="02040503050406030204" pitchFamily="18" charset="0"/>
                                          </a:rPr>
                                          <m:t>𝐹𝑃</m:t>
                                        </m:r>
                                      </m:e>
                                    </m:nary>
                                  </m:den>
                                </m:f>
                              </m:oMath>
                            </m:oMathPara>
                          </a14:m>
                          <a:endParaRPr lang="en-GB" sz="16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id-ID" sz="1600" smtClean="0">
                                    <a:solidFill>
                                      <a:schemeClr val="tx1"/>
                                    </a:solidFill>
                                    <a:effectLst/>
                                    <a:latin typeface="Cambria Math" panose="02040503050406030204" pitchFamily="18" charset="0"/>
                                  </a:rPr>
                                  <m:t>𝑅𝑒𝑐𝑎𝑙𝑙</m:t>
                                </m:r>
                                <m:r>
                                  <a:rPr lang="id-ID" sz="1600" smtClean="0">
                                    <a:solidFill>
                                      <a:schemeClr val="tx1"/>
                                    </a:solidFill>
                                    <a:effectLst/>
                                    <a:latin typeface="Cambria Math" panose="02040503050406030204" pitchFamily="18" charset="0"/>
                                  </a:rPr>
                                  <m:t>=</m:t>
                                </m:r>
                                <m:f>
                                  <m:fPr>
                                    <m:ctrlPr>
                                      <a:rPr lang="en-GB" sz="1600" i="1">
                                        <a:solidFill>
                                          <a:schemeClr val="tx1"/>
                                        </a:solidFill>
                                        <a:effectLst/>
                                        <a:latin typeface="Cambria Math" panose="02040503050406030204" pitchFamily="18" charset="0"/>
                                      </a:rPr>
                                    </m:ctrlPr>
                                  </m:fPr>
                                  <m:num>
                                    <m:nary>
                                      <m:naryPr>
                                        <m:chr m:val="∑"/>
                                        <m:limLoc m:val="undOvr"/>
                                        <m:subHide m:val="on"/>
                                        <m:supHide m:val="on"/>
                                        <m:ctrlPr>
                                          <a:rPr lang="en-GB" sz="1600" i="1">
                                            <a:solidFill>
                                              <a:schemeClr val="tx1"/>
                                            </a:solidFill>
                                            <a:effectLst/>
                                            <a:latin typeface="Cambria Math" panose="02040503050406030204" pitchFamily="18" charset="0"/>
                                          </a:rPr>
                                        </m:ctrlPr>
                                      </m:naryPr>
                                      <m:sub/>
                                      <m:sup/>
                                      <m:e>
                                        <m:r>
                                          <a:rPr lang="id-ID" sz="1600">
                                            <a:solidFill>
                                              <a:schemeClr val="tx1"/>
                                            </a:solidFill>
                                            <a:effectLst/>
                                            <a:latin typeface="Cambria Math" panose="02040503050406030204" pitchFamily="18" charset="0"/>
                                          </a:rPr>
                                          <m:t>𝑇𝑃</m:t>
                                        </m:r>
                                      </m:e>
                                    </m:nary>
                                  </m:num>
                                  <m:den>
                                    <m:nary>
                                      <m:naryPr>
                                        <m:chr m:val="∑"/>
                                        <m:limLoc m:val="undOvr"/>
                                        <m:subHide m:val="on"/>
                                        <m:supHide m:val="on"/>
                                        <m:ctrlPr>
                                          <a:rPr lang="en-GB" sz="1600" i="1">
                                            <a:solidFill>
                                              <a:schemeClr val="tx1"/>
                                            </a:solidFill>
                                            <a:effectLst/>
                                            <a:latin typeface="Cambria Math" panose="02040503050406030204" pitchFamily="18" charset="0"/>
                                          </a:rPr>
                                        </m:ctrlPr>
                                      </m:naryPr>
                                      <m:sub/>
                                      <m:sup/>
                                      <m:e>
                                        <m:r>
                                          <a:rPr lang="id-ID" sz="1600">
                                            <a:solidFill>
                                              <a:schemeClr val="tx1"/>
                                            </a:solidFill>
                                            <a:effectLst/>
                                            <a:latin typeface="Cambria Math" panose="02040503050406030204" pitchFamily="18" charset="0"/>
                                          </a:rPr>
                                          <m:t>𝑇𝑃</m:t>
                                        </m:r>
                                        <m:r>
                                          <a:rPr lang="id-ID" sz="1600">
                                            <a:solidFill>
                                              <a:schemeClr val="tx1"/>
                                            </a:solidFill>
                                            <a:effectLst/>
                                            <a:latin typeface="Cambria Math" panose="02040503050406030204" pitchFamily="18" charset="0"/>
                                          </a:rPr>
                                          <m:t>+</m:t>
                                        </m:r>
                                        <m:r>
                                          <a:rPr lang="id-ID" sz="1600">
                                            <a:solidFill>
                                              <a:schemeClr val="tx1"/>
                                            </a:solidFill>
                                            <a:effectLst/>
                                            <a:latin typeface="Cambria Math" panose="02040503050406030204" pitchFamily="18" charset="0"/>
                                          </a:rPr>
                                          <m:t>𝐹𝑁</m:t>
                                        </m:r>
                                      </m:e>
                                    </m:nary>
                                  </m:den>
                                </m:f>
                              </m:oMath>
                            </m:oMathPara>
                          </a14:m>
                          <a:endParaRPr lang="en-GB" sz="16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575510950"/>
                      </a:ext>
                    </a:extLst>
                  </a:tr>
                </a:tbl>
              </a:graphicData>
            </a:graphic>
          </p:graphicFrame>
        </mc:Choice>
        <mc:Fallback xmlns="">
          <p:graphicFrame>
            <p:nvGraphicFramePr>
              <p:cNvPr id="9" name="Table 8">
                <a:extLst>
                  <a:ext uri="{FF2B5EF4-FFF2-40B4-BE49-F238E27FC236}">
                    <a16:creationId xmlns:a16="http://schemas.microsoft.com/office/drawing/2014/main" id="{600E5E92-E39A-4E7A-BD29-BFC543694B3F}"/>
                  </a:ext>
                </a:extLst>
              </p:cNvPr>
              <p:cNvGraphicFramePr>
                <a:graphicFrameLocks noGrp="1"/>
              </p:cNvGraphicFramePr>
              <p:nvPr>
                <p:extLst>
                  <p:ext uri="{D42A27DB-BD31-4B8C-83A1-F6EECF244321}">
                    <p14:modId xmlns:p14="http://schemas.microsoft.com/office/powerpoint/2010/main" val="1218876527"/>
                  </p:ext>
                </p:extLst>
              </p:nvPr>
            </p:nvGraphicFramePr>
            <p:xfrm>
              <a:off x="1237393" y="4803663"/>
              <a:ext cx="4140552" cy="511429"/>
            </p:xfrm>
            <a:graphic>
              <a:graphicData uri="http://schemas.openxmlformats.org/drawingml/2006/table">
                <a:tbl>
                  <a:tblPr firstRow="1" firstCol="1" bandRow="1">
                    <a:tableStyleId>{5C22544A-7EE6-4342-B048-85BDC9FD1C3A}</a:tableStyleId>
                  </a:tblPr>
                  <a:tblGrid>
                    <a:gridCol w="2077254">
                      <a:extLst>
                        <a:ext uri="{9D8B030D-6E8A-4147-A177-3AD203B41FA5}">
                          <a16:colId xmlns:a16="http://schemas.microsoft.com/office/drawing/2014/main" val="87483650"/>
                        </a:ext>
                      </a:extLst>
                    </a:gridCol>
                    <a:gridCol w="2063298">
                      <a:extLst>
                        <a:ext uri="{9D8B030D-6E8A-4147-A177-3AD203B41FA5}">
                          <a16:colId xmlns:a16="http://schemas.microsoft.com/office/drawing/2014/main" val="2039085209"/>
                        </a:ext>
                      </a:extLst>
                    </a:gridCol>
                  </a:tblGrid>
                  <a:tr h="511429">
                    <a:tc>
                      <a:txBody>
                        <a:bodyPr/>
                        <a:lstStyle/>
                        <a:p>
                          <a:endParaRPr lang="en-US"/>
                        </a:p>
                      </a:txBody>
                      <a:tcPr marL="68580" marR="68580" marT="0" marB="0" anchor="ctr">
                        <a:blipFill>
                          <a:blip r:embed="rId2"/>
                          <a:stretch>
                            <a:fillRect l="-292" t="-2381" r="-100292" b="-5952"/>
                          </a:stretch>
                        </a:blipFill>
                      </a:tcPr>
                    </a:tc>
                    <a:tc>
                      <a:txBody>
                        <a:bodyPr/>
                        <a:lstStyle/>
                        <a:p>
                          <a:endParaRPr lang="en-US"/>
                        </a:p>
                      </a:txBody>
                      <a:tcPr marL="68580" marR="68580" marT="0" marB="0" anchor="ctr">
                        <a:blipFill>
                          <a:blip r:embed="rId2"/>
                          <a:stretch>
                            <a:fillRect l="-101180" t="-2381" r="-1180" b="-5952"/>
                          </a:stretch>
                        </a:blipFill>
                      </a:tcPr>
                    </a:tc>
                    <a:extLst>
                      <a:ext uri="{0D108BD9-81ED-4DB2-BD59-A6C34878D82A}">
                        <a16:rowId xmlns:a16="http://schemas.microsoft.com/office/drawing/2014/main" val="575510950"/>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BD4F14-B856-4233-8081-DAA0898BA9B1}"/>
                  </a:ext>
                </a:extLst>
              </p:cNvPr>
              <p:cNvSpPr txBox="1"/>
              <p:nvPr/>
            </p:nvSpPr>
            <p:spPr>
              <a:xfrm>
                <a:off x="1415376" y="4059084"/>
                <a:ext cx="3716084" cy="608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rPr>
                        <m:t>𝐴𝑘𝑢𝑟𝑎𝑠𝑖</m:t>
                      </m:r>
                      <m:r>
                        <a:rPr lang="en-GB" sz="1600" i="0">
                          <a:latin typeface="Cambria Math" panose="02040503050406030204" pitchFamily="18" charset="0"/>
                        </a:rPr>
                        <m:t>=</m:t>
                      </m:r>
                      <m:f>
                        <m:fPr>
                          <m:ctrlPr>
                            <a:rPr lang="en-GB" sz="1600" i="1">
                              <a:solidFill>
                                <a:srgbClr val="836967"/>
                              </a:solidFill>
                              <a:latin typeface="Cambria Math" panose="02040503050406030204" pitchFamily="18" charset="0"/>
                            </a:rPr>
                          </m:ctrlPr>
                        </m:fPr>
                        <m:num>
                          <m:nary>
                            <m:naryPr>
                              <m:chr m:val="∑"/>
                              <m:subHide m:val="on"/>
                              <m:supHide m:val="on"/>
                              <m:ctrlPr>
                                <a:rPr lang="en-GB" sz="1600" i="1">
                                  <a:latin typeface="Cambria Math" panose="02040503050406030204" pitchFamily="18" charset="0"/>
                                </a:rPr>
                              </m:ctrlPr>
                            </m:naryPr>
                            <m:sub/>
                            <m:sup/>
                            <m:e>
                              <m:r>
                                <a:rPr lang="en-GB" sz="1600" i="1">
                                  <a:latin typeface="Cambria Math" panose="02040503050406030204" pitchFamily="18" charset="0"/>
                                </a:rPr>
                                <m:t>𝑇𝑃</m:t>
                              </m:r>
                            </m:e>
                          </m:nary>
                          <m:r>
                            <a:rPr lang="en-GB" sz="1600" i="0">
                              <a:latin typeface="Cambria Math" panose="02040503050406030204" pitchFamily="18" charset="0"/>
                            </a:rPr>
                            <m:t>+</m:t>
                          </m:r>
                          <m:r>
                            <a:rPr lang="en-GB" sz="1600" i="1">
                              <a:latin typeface="Cambria Math" panose="02040503050406030204" pitchFamily="18" charset="0"/>
                            </a:rPr>
                            <m:t>𝑇𝑁</m:t>
                          </m:r>
                        </m:num>
                        <m:den>
                          <m:nary>
                            <m:naryPr>
                              <m:chr m:val="∑"/>
                              <m:subHide m:val="on"/>
                              <m:supHide m:val="on"/>
                              <m:ctrlPr>
                                <a:rPr lang="en-GB" sz="1600" i="1">
                                  <a:latin typeface="Cambria Math" panose="02040503050406030204" pitchFamily="18" charset="0"/>
                                </a:rPr>
                              </m:ctrlPr>
                            </m:naryPr>
                            <m:sub/>
                            <m:sup/>
                            <m:e>
                              <m:r>
                                <a:rPr lang="en-GB" sz="1600" i="1">
                                  <a:latin typeface="Cambria Math" panose="02040503050406030204" pitchFamily="18" charset="0"/>
                                </a:rPr>
                                <m:t>𝑇𝑃</m:t>
                              </m:r>
                              <m:r>
                                <a:rPr lang="en-GB" sz="1600" i="0">
                                  <a:latin typeface="Cambria Math" panose="02040503050406030204" pitchFamily="18" charset="0"/>
                                </a:rPr>
                                <m:t>+</m:t>
                              </m:r>
                              <m:r>
                                <a:rPr lang="en-GB" sz="1600" i="1">
                                  <a:latin typeface="Cambria Math" panose="02040503050406030204" pitchFamily="18" charset="0"/>
                                </a:rPr>
                                <m:t>𝐹𝑃</m:t>
                              </m:r>
                              <m:r>
                                <a:rPr lang="en-GB" sz="1600" i="0">
                                  <a:latin typeface="Cambria Math" panose="02040503050406030204" pitchFamily="18" charset="0"/>
                                </a:rPr>
                                <m:t>+</m:t>
                              </m:r>
                              <m:r>
                                <a:rPr lang="en-GB" sz="1600" i="1">
                                  <a:latin typeface="Cambria Math" panose="02040503050406030204" pitchFamily="18" charset="0"/>
                                </a:rPr>
                                <m:t>𝑇𝑁</m:t>
                              </m:r>
                              <m:r>
                                <a:rPr lang="en-GB" sz="1600" i="0">
                                  <a:latin typeface="Cambria Math" panose="02040503050406030204" pitchFamily="18" charset="0"/>
                                </a:rPr>
                                <m:t>+</m:t>
                              </m:r>
                              <m:r>
                                <a:rPr lang="en-GB" sz="1600" i="1">
                                  <a:latin typeface="Cambria Math" panose="02040503050406030204" pitchFamily="18" charset="0"/>
                                </a:rPr>
                                <m:t>𝐹𝑁</m:t>
                              </m:r>
                            </m:e>
                          </m:nary>
                        </m:den>
                      </m:f>
                    </m:oMath>
                  </m:oMathPara>
                </a14:m>
                <a:endParaRPr lang="en-GB" sz="1600" dirty="0"/>
              </a:p>
            </p:txBody>
          </p:sp>
        </mc:Choice>
        <mc:Fallback xmlns="">
          <p:sp>
            <p:nvSpPr>
              <p:cNvPr id="14" name="TextBox 13">
                <a:extLst>
                  <a:ext uri="{FF2B5EF4-FFF2-40B4-BE49-F238E27FC236}">
                    <a16:creationId xmlns:a16="http://schemas.microsoft.com/office/drawing/2014/main" id="{8BBD4F14-B856-4233-8081-DAA0898BA9B1}"/>
                  </a:ext>
                </a:extLst>
              </p:cNvPr>
              <p:cNvSpPr txBox="1">
                <a:spLocks noRot="1" noChangeAspect="1" noMove="1" noResize="1" noEditPoints="1" noAdjustHandles="1" noChangeArrowheads="1" noChangeShapeType="1" noTextEdit="1"/>
              </p:cNvSpPr>
              <p:nvPr/>
            </p:nvSpPr>
            <p:spPr>
              <a:xfrm>
                <a:off x="1415376" y="4059084"/>
                <a:ext cx="3716084" cy="608756"/>
              </a:xfrm>
              <a:prstGeom prst="rect">
                <a:avLst/>
              </a:prstGeom>
              <a:blipFill>
                <a:blip r:embed="rId3"/>
                <a:stretch>
                  <a:fillRect/>
                </a:stretch>
              </a:blipFill>
            </p:spPr>
            <p:txBody>
              <a:bodyPr/>
              <a:lstStyle/>
              <a:p>
                <a:r>
                  <a:rPr lang="en-GB">
                    <a:noFill/>
                  </a:rPr>
                  <a:t> </a:t>
                </a:r>
              </a:p>
            </p:txBody>
          </p:sp>
        </mc:Fallback>
      </mc:AlternateContent>
      <p:graphicFrame>
        <p:nvGraphicFramePr>
          <p:cNvPr id="11" name="Table 10">
            <a:extLst>
              <a:ext uri="{FF2B5EF4-FFF2-40B4-BE49-F238E27FC236}">
                <a16:creationId xmlns:a16="http://schemas.microsoft.com/office/drawing/2014/main" id="{B1D3F9BF-19CF-4554-B70E-3E5284BDEBB5}"/>
              </a:ext>
            </a:extLst>
          </p:cNvPr>
          <p:cNvGraphicFramePr>
            <a:graphicFrameLocks noGrp="1"/>
          </p:cNvGraphicFramePr>
          <p:nvPr>
            <p:extLst>
              <p:ext uri="{D42A27DB-BD31-4B8C-83A1-F6EECF244321}">
                <p14:modId xmlns:p14="http://schemas.microsoft.com/office/powerpoint/2010/main" val="1272280476"/>
              </p:ext>
            </p:extLst>
          </p:nvPr>
        </p:nvGraphicFramePr>
        <p:xfrm>
          <a:off x="1572870" y="2818696"/>
          <a:ext cx="3647582" cy="702574"/>
        </p:xfrm>
        <a:graphic>
          <a:graphicData uri="http://schemas.openxmlformats.org/drawingml/2006/table">
            <a:tbl>
              <a:tblPr firstRow="1" firstCol="1" bandRow="1">
                <a:tableStyleId>{5C22544A-7EE6-4342-B048-85BDC9FD1C3A}</a:tableStyleId>
              </a:tblPr>
              <a:tblGrid>
                <a:gridCol w="1213661">
                  <a:extLst>
                    <a:ext uri="{9D8B030D-6E8A-4147-A177-3AD203B41FA5}">
                      <a16:colId xmlns:a16="http://schemas.microsoft.com/office/drawing/2014/main" val="2667253127"/>
                    </a:ext>
                  </a:extLst>
                </a:gridCol>
                <a:gridCol w="1216594">
                  <a:extLst>
                    <a:ext uri="{9D8B030D-6E8A-4147-A177-3AD203B41FA5}">
                      <a16:colId xmlns:a16="http://schemas.microsoft.com/office/drawing/2014/main" val="662235073"/>
                    </a:ext>
                  </a:extLst>
                </a:gridCol>
                <a:gridCol w="1217327">
                  <a:extLst>
                    <a:ext uri="{9D8B030D-6E8A-4147-A177-3AD203B41FA5}">
                      <a16:colId xmlns:a16="http://schemas.microsoft.com/office/drawing/2014/main" val="3233331109"/>
                    </a:ext>
                  </a:extLst>
                </a:gridCol>
              </a:tblGrid>
              <a:tr h="270134">
                <a:tc>
                  <a:txBody>
                    <a:bodyPr/>
                    <a:lstStyle/>
                    <a:p>
                      <a:pPr indent="128270" algn="just">
                        <a:lnSpc>
                          <a:spcPct val="105000"/>
                        </a:lnSpc>
                      </a:pPr>
                      <a:r>
                        <a:rPr lang="id-ID" sz="1400">
                          <a:solidFill>
                            <a:schemeClr val="tx1"/>
                          </a:solidFill>
                          <a:effectLst/>
                          <a:latin typeface="+mn-lt"/>
                        </a:rPr>
                        <a:t> </a:t>
                      </a:r>
                      <a:endParaRPr lang="en-GB" sz="140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tc>
                  <a:txBody>
                    <a:bodyPr/>
                    <a:lstStyle/>
                    <a:p>
                      <a:pPr indent="128270" algn="ctr">
                        <a:lnSpc>
                          <a:spcPct val="105000"/>
                        </a:lnSpc>
                      </a:pPr>
                      <a:r>
                        <a:rPr lang="id-ID" sz="1400" dirty="0">
                          <a:solidFill>
                            <a:schemeClr val="tx1"/>
                          </a:solidFill>
                          <a:effectLst/>
                          <a:latin typeface="+mn-lt"/>
                        </a:rPr>
                        <a:t>Positive</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rPr>
                        <a:t>Negative</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460158"/>
                  </a:ext>
                </a:extLst>
              </a:tr>
              <a:tr h="216220">
                <a:tc>
                  <a:txBody>
                    <a:bodyPr/>
                    <a:lstStyle/>
                    <a:p>
                      <a:pPr indent="128270" algn="ctr">
                        <a:lnSpc>
                          <a:spcPct val="105000"/>
                        </a:lnSpc>
                      </a:pPr>
                      <a:r>
                        <a:rPr lang="id-ID" sz="1400" dirty="0">
                          <a:solidFill>
                            <a:schemeClr val="tx1"/>
                          </a:solidFill>
                          <a:effectLst/>
                          <a:latin typeface="+mn-lt"/>
                        </a:rPr>
                        <a:t>True</a:t>
                      </a:r>
                      <a:endParaRPr lang="en-GB" sz="1400" dirty="0">
                        <a:solidFill>
                          <a:schemeClr val="tx1"/>
                        </a:solidFill>
                        <a:effectLst/>
                        <a:latin typeface="+mn-lt"/>
                        <a:ea typeface="Times New Roman" panose="02020603050405020304" pitchFamily="18" charset="0"/>
                      </a:endParaRPr>
                    </a:p>
                  </a:txBody>
                  <a:tcPr marL="121307" marR="121307" marT="0" marB="0">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39</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1</a:t>
                      </a:r>
                      <a:endParaRPr lang="en-GB" sz="1400" dirty="0">
                        <a:solidFill>
                          <a:schemeClr val="tx1"/>
                        </a:solidFill>
                        <a:effectLst/>
                        <a:latin typeface="+mn-lt"/>
                        <a:ea typeface="Times New Roman" panose="02020603050405020304" pitchFamily="18" charset="0"/>
                      </a:endParaRPr>
                    </a:p>
                  </a:txBody>
                  <a:tcPr marL="121307" marR="121307" marT="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057216"/>
                  </a:ext>
                </a:extLst>
              </a:tr>
              <a:tr h="216220">
                <a:tc>
                  <a:txBody>
                    <a:bodyPr/>
                    <a:lstStyle/>
                    <a:p>
                      <a:pPr indent="128270" algn="ctr">
                        <a:lnSpc>
                          <a:spcPct val="105000"/>
                        </a:lnSpc>
                      </a:pPr>
                      <a:r>
                        <a:rPr lang="id-ID" sz="1400">
                          <a:solidFill>
                            <a:schemeClr val="tx1"/>
                          </a:solidFill>
                          <a:effectLst/>
                          <a:latin typeface="+mn-lt"/>
                        </a:rPr>
                        <a:t>False</a:t>
                      </a:r>
                      <a:endParaRPr lang="en-GB" sz="140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6</a:t>
                      </a:r>
                      <a:endParaRPr lang="en-GB" sz="1400" dirty="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tc>
                  <a:txBody>
                    <a:bodyPr/>
                    <a:lstStyle/>
                    <a:p>
                      <a:pPr indent="128270" algn="ctr">
                        <a:lnSpc>
                          <a:spcPct val="105000"/>
                        </a:lnSpc>
                      </a:pPr>
                      <a:r>
                        <a:rPr lang="id-ID" sz="1400" dirty="0">
                          <a:solidFill>
                            <a:schemeClr val="tx1"/>
                          </a:solidFill>
                          <a:effectLst/>
                          <a:latin typeface="+mn-lt"/>
                          <a:ea typeface="Times New Roman" panose="02020603050405020304" pitchFamily="18" charset="0"/>
                        </a:rPr>
                        <a:t>4</a:t>
                      </a:r>
                      <a:endParaRPr lang="en-GB" sz="1400" dirty="0">
                        <a:solidFill>
                          <a:schemeClr val="tx1"/>
                        </a:solidFill>
                        <a:effectLst/>
                        <a:latin typeface="+mn-lt"/>
                        <a:ea typeface="Times New Roman" panose="02020603050405020304" pitchFamily="18" charset="0"/>
                      </a:endParaRPr>
                    </a:p>
                  </a:txBody>
                  <a:tcPr marL="121307" marR="121307"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4729704"/>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664B3D-8711-4044-9D64-59E82948DB85}"/>
                  </a:ext>
                </a:extLst>
              </p:cNvPr>
              <p:cNvSpPr txBox="1"/>
              <p:nvPr/>
            </p:nvSpPr>
            <p:spPr>
              <a:xfrm>
                <a:off x="5144513" y="2818696"/>
                <a:ext cx="6097712" cy="198496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GB" sz="1600" i="1" smtClean="0">
                          <a:effectLst/>
                          <a:latin typeface="Cambria Math" panose="02040503050406030204" pitchFamily="18" charset="0"/>
                          <a:ea typeface="Times New Roman" panose="02020603050405020304" pitchFamily="18" charset="0"/>
                          <a:cs typeface="Times New Roman" panose="02020603050405020304" pitchFamily="18" charset="0"/>
                        </a:rPr>
                        <m:t>𝐴𝑘𝑢𝑟𝑎𝑠𝑖</m:t>
                      </m:r>
                      <m:r>
                        <a:rPr lang="en-GB"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a:effectLst/>
                              <a:latin typeface="Cambria Math" panose="02040503050406030204" pitchFamily="18" charset="0"/>
                              <a:ea typeface="Times New Roman" panose="02020603050405020304" pitchFamily="18" charset="0"/>
                              <a:cs typeface="Times New Roman" panose="02020603050405020304" pitchFamily="18" charset="0"/>
                            </a:rPr>
                            <m:t>39+1</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39+6+1+4</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a:effectLst/>
                              <a:latin typeface="Cambria Math" panose="02040503050406030204" pitchFamily="18" charset="0"/>
                              <a:ea typeface="Times New Roman" panose="02020603050405020304" pitchFamily="18" charset="0"/>
                              <a:cs typeface="Times New Roman" panose="02020603050405020304" pitchFamily="18" charset="0"/>
                            </a:rPr>
                            <m:t>40</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50</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=0,80 = 80%</m:t>
                      </m:r>
                    </m:oMath>
                  </m:oMathPara>
                </a14:m>
                <a:endParaRPr lang="en-GB" sz="1600" dirty="0">
                  <a:effectLst/>
                  <a:latin typeface="Times New Roman" panose="02020603050405020304" pitchFamily="18" charset="0"/>
                  <a:ea typeface="Times New Roman" panose="02020603050405020304" pitchFamily="18" charset="0"/>
                </a:endParaRPr>
              </a:p>
              <a:p>
                <a:pPr algn="just"/>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effectLst/>
                  <a:latin typeface="Times New Roman" panose="02020603050405020304" pitchFamily="18" charset="0"/>
                  <a:ea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𝑃𝑟𝑒𝑠𝑖𝑠𝑖</m:t>
                      </m:r>
                      <m:r>
                        <a:rPr lang="en-GB"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39</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39+6 </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39</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45</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=0.867=86.7%</m:t>
                      </m:r>
                    </m:oMath>
                  </m:oMathPara>
                </a14:m>
                <a:endParaRPr lang="en-GB" sz="1600" dirty="0">
                  <a:effectLst/>
                  <a:latin typeface="Times New Roman" panose="02020603050405020304" pitchFamily="18" charset="0"/>
                  <a:ea typeface="Times New Roman" panose="02020603050405020304" pitchFamily="18" charset="0"/>
                </a:endParaRPr>
              </a:p>
              <a:p>
                <a:pPr algn="just"/>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effectLst/>
                  <a:latin typeface="Times New Roman" panose="02020603050405020304" pitchFamily="18" charset="0"/>
                  <a:ea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a:effectLst/>
                              <a:latin typeface="Cambria Math" panose="02040503050406030204" pitchFamily="18" charset="0"/>
                              <a:ea typeface="Times New Roman" panose="02020603050405020304" pitchFamily="18" charset="0"/>
                              <a:cs typeface="Times New Roman" panose="02020603050405020304" pitchFamily="18" charset="0"/>
                            </a:rPr>
                            <m:t>39</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39+4 </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39</m:t>
                          </m:r>
                        </m:num>
                        <m:den>
                          <m:r>
                            <a:rPr lang="en-GB" sz="1600">
                              <a:effectLst/>
                              <a:latin typeface="Cambria Math" panose="02040503050406030204" pitchFamily="18" charset="0"/>
                              <a:ea typeface="Times New Roman" panose="02020603050405020304" pitchFamily="18" charset="0"/>
                              <a:cs typeface="Times New Roman" panose="02020603050405020304" pitchFamily="18" charset="0"/>
                            </a:rPr>
                            <m:t>43</m:t>
                          </m:r>
                        </m:den>
                      </m:f>
                      <m:r>
                        <a:rPr lang="en-GB" sz="1600">
                          <a:effectLst/>
                          <a:latin typeface="Cambria Math" panose="02040503050406030204" pitchFamily="18" charset="0"/>
                          <a:ea typeface="Times New Roman" panose="02020603050405020304" pitchFamily="18" charset="0"/>
                          <a:cs typeface="Times New Roman" panose="02020603050405020304" pitchFamily="18" charset="0"/>
                        </a:rPr>
                        <m:t> =  0.907=90.7% </m:t>
                      </m:r>
                    </m:oMath>
                  </m:oMathPara>
                </a14:m>
                <a:endParaRPr lang="en-GB" sz="1600" dirty="0">
                  <a:effectLst/>
                  <a:latin typeface="Times New Roman" panose="02020603050405020304" pitchFamily="18" charset="0"/>
                  <a:ea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2A664B3D-8711-4044-9D64-59E82948DB85}"/>
                  </a:ext>
                </a:extLst>
              </p:cNvPr>
              <p:cNvSpPr txBox="1">
                <a:spLocks noRot="1" noChangeAspect="1" noMove="1" noResize="1" noEditPoints="1" noAdjustHandles="1" noChangeArrowheads="1" noChangeShapeType="1" noTextEdit="1"/>
              </p:cNvSpPr>
              <p:nvPr/>
            </p:nvSpPr>
            <p:spPr>
              <a:xfrm>
                <a:off x="5144513" y="2818696"/>
                <a:ext cx="6097712" cy="1984967"/>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6237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0B9D-6D94-498E-A874-808A42913A4C}"/>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C2EE0B1C-D660-42F5-873B-9F0E167E4DC0}"/>
              </a:ext>
            </a:extLst>
          </p:cNvPr>
          <p:cNvSpPr>
            <a:spLocks noGrp="1"/>
          </p:cNvSpPr>
          <p:nvPr>
            <p:ph idx="1"/>
          </p:nvPr>
        </p:nvSpPr>
        <p:spPr>
          <a:xfrm>
            <a:off x="838200" y="1825625"/>
            <a:ext cx="5347812" cy="4033699"/>
          </a:xfrm>
        </p:spPr>
        <p:txBody>
          <a:bodyPr>
            <a:normAutofit/>
          </a:bodyPr>
          <a:lstStyle/>
          <a:p>
            <a:pPr marL="0" indent="0">
              <a:buNone/>
            </a:pPr>
            <a:r>
              <a:rPr lang="id-ID" sz="2200" b="1" i="1" dirty="0"/>
              <a:t>System Usability Scale</a:t>
            </a:r>
          </a:p>
          <a:p>
            <a:pPr marL="0" indent="0">
              <a:buNone/>
            </a:pPr>
            <a:endParaRPr lang="id-ID" sz="2000" dirty="0"/>
          </a:p>
          <a:p>
            <a:pPr marL="457200" indent="-457200">
              <a:buFont typeface="+mj-lt"/>
              <a:buAutoNum type="arabicPeriod"/>
            </a:pPr>
            <a:r>
              <a:rPr lang="id-ID" sz="1900" dirty="0"/>
              <a:t>Sukarelawan menggunakan fitur-fitur pada aplikasi.</a:t>
            </a:r>
          </a:p>
          <a:p>
            <a:pPr marL="457200" indent="-457200">
              <a:buFont typeface="+mj-lt"/>
              <a:buAutoNum type="arabicPeriod"/>
            </a:pPr>
            <a:r>
              <a:rPr lang="id-ID" sz="1900" dirty="0"/>
              <a:t>Sukarelawan mengisi angket berisi 10 pertanyaan </a:t>
            </a:r>
            <a:r>
              <a:rPr lang="id-ID" sz="1900" i="1" dirty="0"/>
              <a:t>System Usability Scale.</a:t>
            </a:r>
          </a:p>
          <a:p>
            <a:pPr marL="0" indent="0">
              <a:buNone/>
            </a:pPr>
            <a:endParaRPr lang="en-GB" sz="2200" dirty="0"/>
          </a:p>
        </p:txBody>
      </p:sp>
      <p:sp>
        <p:nvSpPr>
          <p:cNvPr id="7" name="TextBox 6">
            <a:extLst>
              <a:ext uri="{FF2B5EF4-FFF2-40B4-BE49-F238E27FC236}">
                <a16:creationId xmlns:a16="http://schemas.microsoft.com/office/drawing/2014/main" id="{19C86583-DFEC-497F-9BF8-78A129BAE19B}"/>
              </a:ext>
            </a:extLst>
          </p:cNvPr>
          <p:cNvSpPr txBox="1"/>
          <p:nvPr/>
        </p:nvSpPr>
        <p:spPr>
          <a:xfrm>
            <a:off x="880976" y="2146361"/>
            <a:ext cx="5215024" cy="369332"/>
          </a:xfrm>
          <a:prstGeom prst="rect">
            <a:avLst/>
          </a:prstGeom>
          <a:solidFill>
            <a:srgbClr val="19A8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id-ID" dirty="0"/>
              <a:t>Skenario</a:t>
            </a:r>
            <a:endParaRPr lang="en-GB" dirty="0"/>
          </a:p>
        </p:txBody>
      </p:sp>
      <p:graphicFrame>
        <p:nvGraphicFramePr>
          <p:cNvPr id="8" name="Table 7">
            <a:extLst>
              <a:ext uri="{FF2B5EF4-FFF2-40B4-BE49-F238E27FC236}">
                <a16:creationId xmlns:a16="http://schemas.microsoft.com/office/drawing/2014/main" id="{8D9D462A-CF1F-4327-9A98-D3D6082FD9CF}"/>
              </a:ext>
            </a:extLst>
          </p:cNvPr>
          <p:cNvGraphicFramePr>
            <a:graphicFrameLocks noGrp="1"/>
          </p:cNvGraphicFramePr>
          <p:nvPr>
            <p:extLst>
              <p:ext uri="{D42A27DB-BD31-4B8C-83A1-F6EECF244321}">
                <p14:modId xmlns:p14="http://schemas.microsoft.com/office/powerpoint/2010/main" val="3027150220"/>
              </p:ext>
            </p:extLst>
          </p:nvPr>
        </p:nvGraphicFramePr>
        <p:xfrm>
          <a:off x="6207077" y="1771079"/>
          <a:ext cx="4968658" cy="3849082"/>
        </p:xfrm>
        <a:graphic>
          <a:graphicData uri="http://schemas.openxmlformats.org/drawingml/2006/table">
            <a:tbl>
              <a:tblPr firstRow="1" firstCol="1" bandRow="1">
                <a:tableStyleId>{5940675A-B579-460E-94D1-54222C63F5DA}</a:tableStyleId>
              </a:tblPr>
              <a:tblGrid>
                <a:gridCol w="998562">
                  <a:extLst>
                    <a:ext uri="{9D8B030D-6E8A-4147-A177-3AD203B41FA5}">
                      <a16:colId xmlns:a16="http://schemas.microsoft.com/office/drawing/2014/main" val="655416336"/>
                    </a:ext>
                  </a:extLst>
                </a:gridCol>
                <a:gridCol w="396606">
                  <a:extLst>
                    <a:ext uri="{9D8B030D-6E8A-4147-A177-3AD203B41FA5}">
                      <a16:colId xmlns:a16="http://schemas.microsoft.com/office/drawing/2014/main" val="2628540910"/>
                    </a:ext>
                  </a:extLst>
                </a:gridCol>
                <a:gridCol w="396606">
                  <a:extLst>
                    <a:ext uri="{9D8B030D-6E8A-4147-A177-3AD203B41FA5}">
                      <a16:colId xmlns:a16="http://schemas.microsoft.com/office/drawing/2014/main" val="3486162096"/>
                    </a:ext>
                  </a:extLst>
                </a:gridCol>
                <a:gridCol w="396606">
                  <a:extLst>
                    <a:ext uri="{9D8B030D-6E8A-4147-A177-3AD203B41FA5}">
                      <a16:colId xmlns:a16="http://schemas.microsoft.com/office/drawing/2014/main" val="196760895"/>
                    </a:ext>
                  </a:extLst>
                </a:gridCol>
                <a:gridCol w="397615">
                  <a:extLst>
                    <a:ext uri="{9D8B030D-6E8A-4147-A177-3AD203B41FA5}">
                      <a16:colId xmlns:a16="http://schemas.microsoft.com/office/drawing/2014/main" val="3344023946"/>
                    </a:ext>
                  </a:extLst>
                </a:gridCol>
                <a:gridCol w="397615">
                  <a:extLst>
                    <a:ext uri="{9D8B030D-6E8A-4147-A177-3AD203B41FA5}">
                      <a16:colId xmlns:a16="http://schemas.microsoft.com/office/drawing/2014/main" val="1595040591"/>
                    </a:ext>
                  </a:extLst>
                </a:gridCol>
                <a:gridCol w="396606">
                  <a:extLst>
                    <a:ext uri="{9D8B030D-6E8A-4147-A177-3AD203B41FA5}">
                      <a16:colId xmlns:a16="http://schemas.microsoft.com/office/drawing/2014/main" val="3673836980"/>
                    </a:ext>
                  </a:extLst>
                </a:gridCol>
                <a:gridCol w="396606">
                  <a:extLst>
                    <a:ext uri="{9D8B030D-6E8A-4147-A177-3AD203B41FA5}">
                      <a16:colId xmlns:a16="http://schemas.microsoft.com/office/drawing/2014/main" val="3936356623"/>
                    </a:ext>
                  </a:extLst>
                </a:gridCol>
                <a:gridCol w="397615">
                  <a:extLst>
                    <a:ext uri="{9D8B030D-6E8A-4147-A177-3AD203B41FA5}">
                      <a16:colId xmlns:a16="http://schemas.microsoft.com/office/drawing/2014/main" val="1998257051"/>
                    </a:ext>
                  </a:extLst>
                </a:gridCol>
                <a:gridCol w="397615">
                  <a:extLst>
                    <a:ext uri="{9D8B030D-6E8A-4147-A177-3AD203B41FA5}">
                      <a16:colId xmlns:a16="http://schemas.microsoft.com/office/drawing/2014/main" val="3514336520"/>
                    </a:ext>
                  </a:extLst>
                </a:gridCol>
                <a:gridCol w="396606">
                  <a:extLst>
                    <a:ext uri="{9D8B030D-6E8A-4147-A177-3AD203B41FA5}">
                      <a16:colId xmlns:a16="http://schemas.microsoft.com/office/drawing/2014/main" val="4254733765"/>
                    </a:ext>
                  </a:extLst>
                </a:gridCol>
              </a:tblGrid>
              <a:tr h="0">
                <a:tc rowSpan="2">
                  <a:txBody>
                    <a:bodyPr/>
                    <a:lstStyle/>
                    <a:p>
                      <a:pPr algn="ctr"/>
                      <a:r>
                        <a:rPr lang="id-ID" sz="1200" b="1" dirty="0">
                          <a:effectLst/>
                        </a:rPr>
                        <a:t>Responden</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82996" marR="82996" marT="41498" marB="41498"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10">
                  <a:txBody>
                    <a:bodyPr/>
                    <a:lstStyle/>
                    <a:p>
                      <a:pPr algn="ctr"/>
                      <a:r>
                        <a:rPr lang="id-ID" sz="1200" b="1" dirty="0">
                          <a:effectLst/>
                        </a:rPr>
                        <a:t>Skor Pertanyaan</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82996" marR="82996" marT="41498" marB="41498"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887037"/>
                  </a:ext>
                </a:extLst>
              </a:tr>
              <a:tr h="354262">
                <a:tc vMerge="1">
                  <a:txBody>
                    <a:bodyPr/>
                    <a:lstStyle/>
                    <a:p>
                      <a:endParaRPr lang="en-GB"/>
                    </a:p>
                  </a:txBody>
                  <a:tcPr/>
                </a:tc>
                <a:tc>
                  <a:txBody>
                    <a:bodyPr/>
                    <a:lstStyle/>
                    <a:p>
                      <a:pPr algn="ctr"/>
                      <a:r>
                        <a:rPr lang="id-ID" sz="1200" b="1" dirty="0">
                          <a:effectLst/>
                        </a:rPr>
                        <a:t>1</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a:effectLst/>
                        </a:rPr>
                        <a:t>2</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3</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a:effectLst/>
                        </a:rPr>
                        <a:t>4</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5</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6</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7</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8</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9</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200" b="1" dirty="0">
                          <a:effectLst/>
                        </a:rPr>
                        <a:t>10</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0334856"/>
                  </a:ext>
                </a:extLst>
              </a:tr>
              <a:tr h="264773">
                <a:tc>
                  <a:txBody>
                    <a:bodyPr/>
                    <a:lstStyle/>
                    <a:p>
                      <a:pPr algn="ctr"/>
                      <a:r>
                        <a:rPr lang="id-ID" sz="1200" b="1" dirty="0">
                          <a:effectLst/>
                        </a:rPr>
                        <a:t>1</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3306556"/>
                  </a:ext>
                </a:extLst>
              </a:tr>
              <a:tr h="277690">
                <a:tc>
                  <a:txBody>
                    <a:bodyPr/>
                    <a:lstStyle/>
                    <a:p>
                      <a:pPr algn="ctr"/>
                      <a:r>
                        <a:rPr lang="id-ID" sz="1200" b="1">
                          <a:effectLst/>
                        </a:rPr>
                        <a:t>2</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5908215"/>
                  </a:ext>
                </a:extLst>
              </a:tr>
              <a:tr h="264773">
                <a:tc>
                  <a:txBody>
                    <a:bodyPr/>
                    <a:lstStyle/>
                    <a:p>
                      <a:pPr algn="ctr"/>
                      <a:r>
                        <a:rPr lang="id-ID" sz="1200" b="1">
                          <a:effectLst/>
                        </a:rPr>
                        <a:t>3</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0607894"/>
                  </a:ext>
                </a:extLst>
              </a:tr>
              <a:tr h="277690">
                <a:tc>
                  <a:txBody>
                    <a:bodyPr/>
                    <a:lstStyle/>
                    <a:p>
                      <a:pPr algn="ctr"/>
                      <a:r>
                        <a:rPr lang="id-ID" sz="1200" b="1" dirty="0">
                          <a:effectLst/>
                        </a:rPr>
                        <a:t>4</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24381821"/>
                  </a:ext>
                </a:extLst>
              </a:tr>
              <a:tr h="264773">
                <a:tc>
                  <a:txBody>
                    <a:bodyPr/>
                    <a:lstStyle/>
                    <a:p>
                      <a:pPr algn="ctr"/>
                      <a:r>
                        <a:rPr lang="id-ID" sz="1200" b="1">
                          <a:effectLst/>
                        </a:rPr>
                        <a:t>5</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9976652"/>
                  </a:ext>
                </a:extLst>
              </a:tr>
              <a:tr h="264773">
                <a:tc>
                  <a:txBody>
                    <a:bodyPr/>
                    <a:lstStyle/>
                    <a:p>
                      <a:pPr algn="ctr"/>
                      <a:r>
                        <a:rPr lang="id-ID" sz="1200" b="1" dirty="0">
                          <a:effectLst/>
                        </a:rPr>
                        <a:t>6</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6827037"/>
                  </a:ext>
                </a:extLst>
              </a:tr>
              <a:tr h="277690">
                <a:tc>
                  <a:txBody>
                    <a:bodyPr/>
                    <a:lstStyle/>
                    <a:p>
                      <a:pPr algn="ctr"/>
                      <a:r>
                        <a:rPr lang="id-ID" sz="1200" b="1">
                          <a:effectLst/>
                        </a:rPr>
                        <a:t>7</a:t>
                      </a:r>
                      <a:endParaRPr lang="en-GB" sz="1500" b="1">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6854540"/>
                  </a:ext>
                </a:extLst>
              </a:tr>
              <a:tr h="264773">
                <a:tc>
                  <a:txBody>
                    <a:bodyPr/>
                    <a:lstStyle/>
                    <a:p>
                      <a:pPr algn="ctr"/>
                      <a:r>
                        <a:rPr lang="id-ID" sz="1200" b="1" dirty="0">
                          <a:effectLst/>
                        </a:rPr>
                        <a:t>8</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8801970"/>
                  </a:ext>
                </a:extLst>
              </a:tr>
              <a:tr h="277690">
                <a:tc>
                  <a:txBody>
                    <a:bodyPr/>
                    <a:lstStyle/>
                    <a:p>
                      <a:pPr algn="ctr"/>
                      <a:r>
                        <a:rPr lang="id-ID" sz="1200" b="1" dirty="0">
                          <a:effectLst/>
                        </a:rPr>
                        <a:t>9</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47257507"/>
                  </a:ext>
                </a:extLst>
              </a:tr>
              <a:tr h="264773">
                <a:tc>
                  <a:txBody>
                    <a:bodyPr/>
                    <a:lstStyle/>
                    <a:p>
                      <a:pPr algn="ctr"/>
                      <a:r>
                        <a:rPr lang="id-ID" sz="1200" b="1" dirty="0">
                          <a:effectLst/>
                        </a:rPr>
                        <a:t>10</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3</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29730"/>
                  </a:ext>
                </a:extLst>
              </a:tr>
              <a:tr h="264773">
                <a:tc>
                  <a:txBody>
                    <a:bodyPr/>
                    <a:lstStyle/>
                    <a:p>
                      <a:pPr algn="ctr"/>
                      <a:r>
                        <a:rPr lang="id-ID" sz="1200" b="1" dirty="0">
                          <a:effectLst/>
                        </a:rPr>
                        <a:t>11</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2</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a:effectLst/>
                        </a:rPr>
                        <a:t>4</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2897649"/>
                  </a:ext>
                </a:extLst>
              </a:tr>
              <a:tr h="264773">
                <a:tc>
                  <a:txBody>
                    <a:bodyPr/>
                    <a:lstStyle/>
                    <a:p>
                      <a:pPr algn="ctr"/>
                      <a:r>
                        <a:rPr lang="id-ID" sz="1200" b="1" dirty="0">
                          <a:effectLst/>
                        </a:rPr>
                        <a:t>12</a:t>
                      </a:r>
                      <a:endParaRPr lang="en-GB" sz="15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5</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1</a:t>
                      </a:r>
                      <a:endParaRPr lang="en-GB" sz="150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1</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1</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5</a:t>
                      </a:r>
                      <a:endParaRPr lang="en-GB" sz="15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99636" marR="99636"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7776768"/>
                  </a:ext>
                </a:extLst>
              </a:tr>
            </a:tbl>
          </a:graphicData>
        </a:graphic>
      </p:graphicFrame>
    </p:spTree>
    <p:extLst>
      <p:ext uri="{BB962C8B-B14F-4D97-AF65-F5344CB8AC3E}">
        <p14:creationId xmlns:p14="http://schemas.microsoft.com/office/powerpoint/2010/main" val="3790876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0B9D-6D94-498E-A874-808A42913A4C}"/>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C2EE0B1C-D660-42F5-873B-9F0E167E4DC0}"/>
              </a:ext>
            </a:extLst>
          </p:cNvPr>
          <p:cNvSpPr>
            <a:spLocks noGrp="1"/>
          </p:cNvSpPr>
          <p:nvPr>
            <p:ph idx="1"/>
          </p:nvPr>
        </p:nvSpPr>
        <p:spPr>
          <a:xfrm>
            <a:off x="838200" y="1825625"/>
            <a:ext cx="5347812" cy="4033699"/>
          </a:xfrm>
        </p:spPr>
        <p:txBody>
          <a:bodyPr>
            <a:normAutofit/>
          </a:bodyPr>
          <a:lstStyle/>
          <a:p>
            <a:pPr marL="0" indent="0" algn="just">
              <a:buNone/>
            </a:pPr>
            <a:r>
              <a:rPr lang="id-ID" sz="2200" b="1" i="1" dirty="0"/>
              <a:t>System Usability Scale</a:t>
            </a:r>
          </a:p>
          <a:p>
            <a:pPr marL="0" indent="0" algn="just">
              <a:buNone/>
            </a:pPr>
            <a:r>
              <a:rPr lang="en-GB" sz="1600" dirty="0" err="1"/>
              <a:t>Untuk</a:t>
            </a:r>
            <a:r>
              <a:rPr lang="en-GB" sz="1600" dirty="0"/>
              <a:t> </a:t>
            </a:r>
            <a:r>
              <a:rPr lang="en-GB" sz="1600" dirty="0" err="1"/>
              <a:t>mendapatkan</a:t>
            </a:r>
            <a:r>
              <a:rPr lang="en-GB" sz="1600" dirty="0"/>
              <a:t> </a:t>
            </a:r>
            <a:r>
              <a:rPr lang="en-GB" sz="1600" dirty="0" err="1"/>
              <a:t>kesimpulan</a:t>
            </a:r>
            <a:r>
              <a:rPr lang="en-GB" sz="1600" dirty="0"/>
              <a:t> </a:t>
            </a:r>
            <a:r>
              <a:rPr lang="en-GB" sz="1600" dirty="0" err="1"/>
              <a:t>berdasarkan</a:t>
            </a:r>
            <a:r>
              <a:rPr lang="en-GB" sz="1600" dirty="0"/>
              <a:t> system usability scale, </a:t>
            </a:r>
            <a:r>
              <a:rPr lang="en-GB" sz="1600" dirty="0" err="1"/>
              <a:t>dilakukan</a:t>
            </a:r>
            <a:r>
              <a:rPr lang="en-GB" sz="1600" dirty="0"/>
              <a:t> </a:t>
            </a:r>
            <a:r>
              <a:rPr lang="en-GB" sz="1600" dirty="0" err="1"/>
              <a:t>perhitungan</a:t>
            </a:r>
            <a:r>
              <a:rPr lang="en-GB" sz="1600" dirty="0"/>
              <a:t> </a:t>
            </a:r>
            <a:r>
              <a:rPr lang="en-GB" sz="1600" dirty="0" err="1"/>
              <a:t>berdasarkan</a:t>
            </a:r>
            <a:r>
              <a:rPr lang="en-GB" sz="1600" dirty="0"/>
              <a:t> </a:t>
            </a:r>
            <a:r>
              <a:rPr lang="en-GB" sz="1600" dirty="0" err="1"/>
              <a:t>jawaban</a:t>
            </a:r>
            <a:r>
              <a:rPr lang="en-GB" sz="1600" dirty="0"/>
              <a:t> </a:t>
            </a:r>
            <a:r>
              <a:rPr lang="en-GB" sz="1600" dirty="0" err="1"/>
              <a:t>setiap</a:t>
            </a:r>
            <a:r>
              <a:rPr lang="en-GB" sz="1600" dirty="0"/>
              <a:t> </a:t>
            </a:r>
            <a:r>
              <a:rPr lang="en-GB" sz="1600" dirty="0" err="1"/>
              <a:t>responden</a:t>
            </a:r>
            <a:r>
              <a:rPr lang="en-GB" sz="1600" dirty="0"/>
              <a:t> </a:t>
            </a:r>
            <a:r>
              <a:rPr lang="en-GB" sz="1600" dirty="0" err="1"/>
              <a:t>sebagai</a:t>
            </a:r>
            <a:r>
              <a:rPr lang="en-GB" sz="1600" dirty="0"/>
              <a:t> </a:t>
            </a:r>
            <a:r>
              <a:rPr lang="en-GB" sz="1600" dirty="0" err="1"/>
              <a:t>berikut</a:t>
            </a:r>
            <a:r>
              <a:rPr lang="en-GB" sz="1600" dirty="0"/>
              <a:t>.</a:t>
            </a:r>
          </a:p>
          <a:p>
            <a:pPr marL="342900" indent="-342900" algn="just">
              <a:buFont typeface="+mj-lt"/>
              <a:buAutoNum type="arabicPeriod"/>
            </a:pPr>
            <a:r>
              <a:rPr lang="en-GB" sz="1600" dirty="0"/>
              <a:t>Skor yang </a:t>
            </a:r>
            <a:r>
              <a:rPr lang="en-GB" sz="1600" dirty="0" err="1"/>
              <a:t>didapatkan</a:t>
            </a:r>
            <a:r>
              <a:rPr lang="en-GB" sz="1600" dirty="0"/>
              <a:t> pada </a:t>
            </a:r>
            <a:r>
              <a:rPr lang="en-GB" sz="1600" dirty="0" err="1"/>
              <a:t>pernyataan</a:t>
            </a:r>
            <a:r>
              <a:rPr lang="en-GB" sz="1600" dirty="0"/>
              <a:t> </a:t>
            </a:r>
            <a:r>
              <a:rPr lang="en-GB" sz="1600" dirty="0" err="1"/>
              <a:t>nomor</a:t>
            </a:r>
            <a:r>
              <a:rPr lang="en-GB" sz="1600" dirty="0"/>
              <a:t> </a:t>
            </a:r>
            <a:r>
              <a:rPr lang="en-GB" sz="1600" dirty="0" err="1"/>
              <a:t>ganjil</a:t>
            </a:r>
            <a:r>
              <a:rPr lang="en-GB" sz="1600" dirty="0"/>
              <a:t> </a:t>
            </a:r>
            <a:r>
              <a:rPr lang="en-GB" sz="1600" dirty="0" err="1"/>
              <a:t>dikurangi</a:t>
            </a:r>
            <a:r>
              <a:rPr lang="en-GB" sz="1600" dirty="0"/>
              <a:t> 1.</a:t>
            </a:r>
          </a:p>
          <a:p>
            <a:pPr marL="342900" indent="-342900" algn="just">
              <a:buFont typeface="+mj-lt"/>
              <a:buAutoNum type="arabicPeriod"/>
            </a:pPr>
            <a:r>
              <a:rPr lang="en-GB" sz="1600" dirty="0"/>
              <a:t>Skor yang </a:t>
            </a:r>
            <a:r>
              <a:rPr lang="en-GB" sz="1600" dirty="0" err="1"/>
              <a:t>didapatkan</a:t>
            </a:r>
            <a:r>
              <a:rPr lang="en-GB" sz="1600" dirty="0"/>
              <a:t> pada </a:t>
            </a:r>
            <a:r>
              <a:rPr lang="en-GB" sz="1600" dirty="0" err="1"/>
              <a:t>pernyataan</a:t>
            </a:r>
            <a:r>
              <a:rPr lang="en-GB" sz="1600" dirty="0"/>
              <a:t> </a:t>
            </a:r>
            <a:r>
              <a:rPr lang="en-GB" sz="1600" dirty="0" err="1"/>
              <a:t>nomor</a:t>
            </a:r>
            <a:r>
              <a:rPr lang="en-GB" sz="1600" dirty="0"/>
              <a:t> </a:t>
            </a:r>
            <a:r>
              <a:rPr lang="en-GB" sz="1600" dirty="0" err="1"/>
              <a:t>genap</a:t>
            </a:r>
            <a:r>
              <a:rPr lang="en-GB" sz="1600" dirty="0"/>
              <a:t>, </a:t>
            </a:r>
            <a:r>
              <a:rPr lang="en-GB" sz="1600" dirty="0" err="1"/>
              <a:t>dilakukan</a:t>
            </a:r>
            <a:r>
              <a:rPr lang="en-GB" sz="1600" dirty="0"/>
              <a:t> </a:t>
            </a:r>
            <a:r>
              <a:rPr lang="en-GB" sz="1600" dirty="0" err="1"/>
              <a:t>dengan</a:t>
            </a:r>
            <a:r>
              <a:rPr lang="en-GB" sz="1600" dirty="0"/>
              <a:t> </a:t>
            </a:r>
            <a:r>
              <a:rPr lang="en-GB" sz="1600" dirty="0" err="1"/>
              <a:t>perhitungan</a:t>
            </a:r>
            <a:r>
              <a:rPr lang="en-GB" sz="1600" dirty="0"/>
              <a:t> </a:t>
            </a:r>
            <a:r>
              <a:rPr lang="en-GB" sz="1600" dirty="0" err="1"/>
              <a:t>dengan</a:t>
            </a:r>
            <a:r>
              <a:rPr lang="en-GB" sz="1600" dirty="0"/>
              <a:t> </a:t>
            </a:r>
            <a:r>
              <a:rPr lang="en-GB" sz="1600" dirty="0" err="1"/>
              <a:t>mengurangi</a:t>
            </a:r>
            <a:r>
              <a:rPr lang="en-GB" sz="1600" dirty="0"/>
              <a:t> </a:t>
            </a:r>
            <a:r>
              <a:rPr lang="en-GB" sz="1600" dirty="0" err="1"/>
              <a:t>nilai</a:t>
            </a:r>
            <a:r>
              <a:rPr lang="en-GB" sz="1600" dirty="0"/>
              <a:t> 5 </a:t>
            </a:r>
            <a:r>
              <a:rPr lang="en-GB" sz="1600" dirty="0" err="1"/>
              <a:t>dengan</a:t>
            </a:r>
            <a:r>
              <a:rPr lang="en-GB" sz="1600" dirty="0"/>
              <a:t> </a:t>
            </a:r>
            <a:r>
              <a:rPr lang="en-GB" sz="1600" dirty="0" err="1"/>
              <a:t>skor</a:t>
            </a:r>
            <a:r>
              <a:rPr lang="en-GB" sz="1600" dirty="0"/>
              <a:t> yang </a:t>
            </a:r>
            <a:r>
              <a:rPr lang="en-GB" sz="1600" dirty="0" err="1"/>
              <a:t>didapatkan</a:t>
            </a:r>
            <a:r>
              <a:rPr lang="en-GB" sz="1600" dirty="0"/>
              <a:t> </a:t>
            </a:r>
            <a:r>
              <a:rPr lang="en-GB" sz="1600" dirty="0" err="1"/>
              <a:t>tersebut</a:t>
            </a:r>
            <a:r>
              <a:rPr lang="en-GB" sz="1600" dirty="0"/>
              <a:t>.</a:t>
            </a:r>
          </a:p>
          <a:p>
            <a:pPr marL="342900" indent="-342900" algn="just">
              <a:buFont typeface="+mj-lt"/>
              <a:buAutoNum type="arabicPeriod"/>
            </a:pPr>
            <a:r>
              <a:rPr lang="en-GB" sz="1600" dirty="0" err="1"/>
              <a:t>Seluruh</a:t>
            </a:r>
            <a:r>
              <a:rPr lang="en-GB" sz="1600" dirty="0"/>
              <a:t> </a:t>
            </a:r>
            <a:r>
              <a:rPr lang="en-GB" sz="1600" dirty="0" err="1"/>
              <a:t>nilai</a:t>
            </a:r>
            <a:r>
              <a:rPr lang="en-GB" sz="1600" dirty="0"/>
              <a:t> yang </a:t>
            </a:r>
            <a:r>
              <a:rPr lang="en-GB" sz="1600" dirty="0" err="1"/>
              <a:t>didapatkan</a:t>
            </a:r>
            <a:r>
              <a:rPr lang="en-GB" sz="1600" dirty="0"/>
              <a:t> pada </a:t>
            </a:r>
            <a:r>
              <a:rPr lang="en-GB" sz="1600" dirty="0" err="1"/>
              <a:t>poin</a:t>
            </a:r>
            <a:r>
              <a:rPr lang="en-GB" sz="1600" dirty="0"/>
              <a:t> a dan b </a:t>
            </a:r>
            <a:r>
              <a:rPr lang="en-GB" sz="1600" dirty="0" err="1"/>
              <a:t>dijumlahkan</a:t>
            </a:r>
            <a:r>
              <a:rPr lang="en-GB" sz="1600" dirty="0"/>
              <a:t> </a:t>
            </a:r>
            <a:r>
              <a:rPr lang="en-GB" sz="1600" dirty="0" err="1"/>
              <a:t>lalu</a:t>
            </a:r>
            <a:r>
              <a:rPr lang="en-GB" sz="1600" dirty="0"/>
              <a:t> </a:t>
            </a:r>
            <a:r>
              <a:rPr lang="en-GB" sz="1600" dirty="0" err="1"/>
              <a:t>kemudian</a:t>
            </a:r>
            <a:r>
              <a:rPr lang="en-GB" sz="1600" dirty="0"/>
              <a:t> </a:t>
            </a:r>
            <a:r>
              <a:rPr lang="en-GB" sz="1600" dirty="0" err="1"/>
              <a:t>dikalikan</a:t>
            </a:r>
            <a:r>
              <a:rPr lang="en-GB" sz="1600" dirty="0"/>
              <a:t> </a:t>
            </a:r>
            <a:r>
              <a:rPr lang="en-GB" sz="1600" dirty="0" err="1"/>
              <a:t>dengan</a:t>
            </a:r>
            <a:r>
              <a:rPr lang="en-GB" sz="1600" dirty="0"/>
              <a:t> 2,5 </a:t>
            </a:r>
            <a:r>
              <a:rPr lang="en-GB" sz="1600" dirty="0" err="1"/>
              <a:t>sehingga</a:t>
            </a:r>
            <a:r>
              <a:rPr lang="en-GB" sz="1600" dirty="0"/>
              <a:t> </a:t>
            </a:r>
            <a:r>
              <a:rPr lang="en-GB" sz="1600" dirty="0" err="1"/>
              <a:t>didapatkan</a:t>
            </a:r>
            <a:r>
              <a:rPr lang="en-GB" sz="1600" dirty="0"/>
              <a:t> </a:t>
            </a:r>
            <a:r>
              <a:rPr lang="en-GB" sz="1600" dirty="0" err="1"/>
              <a:t>nilai</a:t>
            </a:r>
            <a:r>
              <a:rPr lang="en-GB" sz="1600" dirty="0"/>
              <a:t> SUS.</a:t>
            </a:r>
          </a:p>
          <a:p>
            <a:pPr marL="0" indent="0" algn="just">
              <a:buNone/>
            </a:pPr>
            <a:endParaRPr lang="en-GB" sz="2200" dirty="0"/>
          </a:p>
        </p:txBody>
      </p:sp>
      <p:graphicFrame>
        <p:nvGraphicFramePr>
          <p:cNvPr id="4" name="Table 3">
            <a:extLst>
              <a:ext uri="{FF2B5EF4-FFF2-40B4-BE49-F238E27FC236}">
                <a16:creationId xmlns:a16="http://schemas.microsoft.com/office/drawing/2014/main" id="{474E4836-146A-46A9-9163-139509E56192}"/>
              </a:ext>
            </a:extLst>
          </p:cNvPr>
          <p:cNvGraphicFramePr>
            <a:graphicFrameLocks noGrp="1"/>
          </p:cNvGraphicFramePr>
          <p:nvPr>
            <p:extLst>
              <p:ext uri="{D42A27DB-BD31-4B8C-83A1-F6EECF244321}">
                <p14:modId xmlns:p14="http://schemas.microsoft.com/office/powerpoint/2010/main" val="3593943786"/>
              </p:ext>
            </p:extLst>
          </p:nvPr>
        </p:nvGraphicFramePr>
        <p:xfrm>
          <a:off x="6276024" y="2258844"/>
          <a:ext cx="5220201" cy="2970390"/>
        </p:xfrm>
        <a:graphic>
          <a:graphicData uri="http://schemas.openxmlformats.org/drawingml/2006/table">
            <a:tbl>
              <a:tblPr firstRow="1" firstCol="1" bandRow="1">
                <a:tableStyleId>{2D5ABB26-0587-4C30-8999-92F81FD0307C}</a:tableStyleId>
              </a:tblPr>
              <a:tblGrid>
                <a:gridCol w="1114731">
                  <a:extLst>
                    <a:ext uri="{9D8B030D-6E8A-4147-A177-3AD203B41FA5}">
                      <a16:colId xmlns:a16="http://schemas.microsoft.com/office/drawing/2014/main" val="98349178"/>
                    </a:ext>
                  </a:extLst>
                </a:gridCol>
                <a:gridCol w="249082">
                  <a:extLst>
                    <a:ext uri="{9D8B030D-6E8A-4147-A177-3AD203B41FA5}">
                      <a16:colId xmlns:a16="http://schemas.microsoft.com/office/drawing/2014/main" val="44945859"/>
                    </a:ext>
                  </a:extLst>
                </a:gridCol>
                <a:gridCol w="249082">
                  <a:extLst>
                    <a:ext uri="{9D8B030D-6E8A-4147-A177-3AD203B41FA5}">
                      <a16:colId xmlns:a16="http://schemas.microsoft.com/office/drawing/2014/main" val="1793514272"/>
                    </a:ext>
                  </a:extLst>
                </a:gridCol>
                <a:gridCol w="249082">
                  <a:extLst>
                    <a:ext uri="{9D8B030D-6E8A-4147-A177-3AD203B41FA5}">
                      <a16:colId xmlns:a16="http://schemas.microsoft.com/office/drawing/2014/main" val="3971124004"/>
                    </a:ext>
                  </a:extLst>
                </a:gridCol>
                <a:gridCol w="249082">
                  <a:extLst>
                    <a:ext uri="{9D8B030D-6E8A-4147-A177-3AD203B41FA5}">
                      <a16:colId xmlns:a16="http://schemas.microsoft.com/office/drawing/2014/main" val="2604418937"/>
                    </a:ext>
                  </a:extLst>
                </a:gridCol>
                <a:gridCol w="249082">
                  <a:extLst>
                    <a:ext uri="{9D8B030D-6E8A-4147-A177-3AD203B41FA5}">
                      <a16:colId xmlns:a16="http://schemas.microsoft.com/office/drawing/2014/main" val="1089085092"/>
                    </a:ext>
                  </a:extLst>
                </a:gridCol>
                <a:gridCol w="249082">
                  <a:extLst>
                    <a:ext uri="{9D8B030D-6E8A-4147-A177-3AD203B41FA5}">
                      <a16:colId xmlns:a16="http://schemas.microsoft.com/office/drawing/2014/main" val="3913707127"/>
                    </a:ext>
                  </a:extLst>
                </a:gridCol>
                <a:gridCol w="249082">
                  <a:extLst>
                    <a:ext uri="{9D8B030D-6E8A-4147-A177-3AD203B41FA5}">
                      <a16:colId xmlns:a16="http://schemas.microsoft.com/office/drawing/2014/main" val="2112124703"/>
                    </a:ext>
                  </a:extLst>
                </a:gridCol>
                <a:gridCol w="249082">
                  <a:extLst>
                    <a:ext uri="{9D8B030D-6E8A-4147-A177-3AD203B41FA5}">
                      <a16:colId xmlns:a16="http://schemas.microsoft.com/office/drawing/2014/main" val="2024657691"/>
                    </a:ext>
                  </a:extLst>
                </a:gridCol>
                <a:gridCol w="372746">
                  <a:extLst>
                    <a:ext uri="{9D8B030D-6E8A-4147-A177-3AD203B41FA5}">
                      <a16:colId xmlns:a16="http://schemas.microsoft.com/office/drawing/2014/main" val="3039392232"/>
                    </a:ext>
                  </a:extLst>
                </a:gridCol>
                <a:gridCol w="372746">
                  <a:extLst>
                    <a:ext uri="{9D8B030D-6E8A-4147-A177-3AD203B41FA5}">
                      <a16:colId xmlns:a16="http://schemas.microsoft.com/office/drawing/2014/main" val="3124433162"/>
                    </a:ext>
                  </a:extLst>
                </a:gridCol>
                <a:gridCol w="745493">
                  <a:extLst>
                    <a:ext uri="{9D8B030D-6E8A-4147-A177-3AD203B41FA5}">
                      <a16:colId xmlns:a16="http://schemas.microsoft.com/office/drawing/2014/main" val="212338640"/>
                    </a:ext>
                  </a:extLst>
                </a:gridCol>
                <a:gridCol w="621829">
                  <a:extLst>
                    <a:ext uri="{9D8B030D-6E8A-4147-A177-3AD203B41FA5}">
                      <a16:colId xmlns:a16="http://schemas.microsoft.com/office/drawing/2014/main" val="88525734"/>
                    </a:ext>
                  </a:extLst>
                </a:gridCol>
              </a:tblGrid>
              <a:tr h="183358">
                <a:tc rowSpan="2">
                  <a:txBody>
                    <a:bodyPr/>
                    <a:lstStyle/>
                    <a:p>
                      <a:pPr algn="ctr">
                        <a:spcBef>
                          <a:spcPts val="200"/>
                        </a:spcBef>
                      </a:pPr>
                      <a:r>
                        <a:rPr lang="id-ID" sz="1000" b="1" dirty="0">
                          <a:effectLst/>
                        </a:rPr>
                        <a:t>Responden</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0">
                  <a:txBody>
                    <a:bodyPr/>
                    <a:lstStyle/>
                    <a:p>
                      <a:pPr algn="ctr"/>
                      <a:r>
                        <a:rPr lang="id-ID" sz="1000" b="1" dirty="0">
                          <a:effectLst/>
                        </a:rPr>
                        <a:t>Perhitungan Nilai Skor Pertanyaan</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2">
                  <a:txBody>
                    <a:bodyPr/>
                    <a:lstStyle/>
                    <a:p>
                      <a:pPr algn="ctr"/>
                      <a:r>
                        <a:rPr lang="id-ID" sz="900" b="1">
                          <a:effectLst/>
                        </a:rPr>
                        <a:t>Jumlah Nilai</a:t>
                      </a:r>
                      <a:endParaRPr lang="en-GB" sz="1100" b="1">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id-ID" sz="1000" b="1">
                          <a:effectLst/>
                        </a:rPr>
                        <a:t>Skor SUS</a:t>
                      </a:r>
                      <a:endParaRPr lang="en-GB" sz="1100" b="1">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9565531"/>
                  </a:ext>
                </a:extLst>
              </a:tr>
              <a:tr h="183358">
                <a:tc vMerge="1">
                  <a:txBody>
                    <a:bodyPr/>
                    <a:lstStyle/>
                    <a:p>
                      <a:endParaRPr lang="en-GB"/>
                    </a:p>
                  </a:txBody>
                  <a:tcPr/>
                </a:tc>
                <a:tc>
                  <a:txBody>
                    <a:bodyPr/>
                    <a:lstStyle/>
                    <a:p>
                      <a:pPr algn="ctr"/>
                      <a:r>
                        <a:rPr lang="id-ID" sz="1000" b="1" dirty="0">
                          <a:effectLst/>
                        </a:rPr>
                        <a:t>1</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2</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a:effectLst/>
                        </a:rPr>
                        <a:t>3</a:t>
                      </a:r>
                      <a:endParaRPr lang="en-GB" sz="1100" b="1">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4</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a:effectLst/>
                        </a:rPr>
                        <a:t>5</a:t>
                      </a:r>
                      <a:endParaRPr lang="en-GB" sz="1100" b="1">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6</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a:effectLst/>
                        </a:rPr>
                        <a:t>7</a:t>
                      </a:r>
                      <a:endParaRPr lang="en-GB" sz="1100" b="1">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8</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9</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a:effectLst/>
                        </a:rPr>
                        <a:t>10</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887136697"/>
                  </a:ext>
                </a:extLst>
              </a:tr>
              <a:tr h="201693">
                <a:tc>
                  <a:txBody>
                    <a:bodyPr/>
                    <a:lstStyle/>
                    <a:p>
                      <a:pPr algn="ctr"/>
                      <a:r>
                        <a:rPr lang="id-ID" sz="1000" b="1" dirty="0">
                          <a:effectLst/>
                        </a:rPr>
                        <a:t>1</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34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r>
                        <a:rPr lang="en-GB" sz="1100">
                          <a:effectLst/>
                        </a:rPr>
                        <a:t>85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81800643"/>
                  </a:ext>
                </a:extLst>
              </a:tr>
              <a:tr h="201693">
                <a:tc>
                  <a:txBody>
                    <a:bodyPr/>
                    <a:lstStyle/>
                    <a:p>
                      <a:pPr algn="ctr"/>
                      <a:r>
                        <a:rPr lang="id-ID" sz="1000" b="1" dirty="0">
                          <a:effectLst/>
                        </a:rPr>
                        <a:t>2</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82.5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10022242"/>
                  </a:ext>
                </a:extLst>
              </a:tr>
              <a:tr h="201693">
                <a:tc>
                  <a:txBody>
                    <a:bodyPr/>
                    <a:lstStyle/>
                    <a:p>
                      <a:pPr algn="ctr"/>
                      <a:r>
                        <a:rPr lang="id-ID" sz="1000" b="1" dirty="0">
                          <a:effectLst/>
                        </a:rPr>
                        <a:t>3</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87.5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157715557"/>
                  </a:ext>
                </a:extLst>
              </a:tr>
              <a:tr h="201693">
                <a:tc>
                  <a:txBody>
                    <a:bodyPr/>
                    <a:lstStyle/>
                    <a:p>
                      <a:pPr algn="ctr"/>
                      <a:r>
                        <a:rPr lang="id-ID" sz="1000" b="1" dirty="0">
                          <a:effectLst/>
                        </a:rPr>
                        <a:t>4</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38</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95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043049790"/>
                  </a:ext>
                </a:extLst>
              </a:tr>
              <a:tr h="201693">
                <a:tc>
                  <a:txBody>
                    <a:bodyPr/>
                    <a:lstStyle/>
                    <a:p>
                      <a:pPr algn="ctr"/>
                      <a:r>
                        <a:rPr lang="id-ID" sz="1000" b="1" dirty="0">
                          <a:effectLst/>
                        </a:rPr>
                        <a:t>5</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90814047"/>
                  </a:ext>
                </a:extLst>
              </a:tr>
              <a:tr h="201693">
                <a:tc>
                  <a:txBody>
                    <a:bodyPr/>
                    <a:lstStyle/>
                    <a:p>
                      <a:pPr algn="ctr"/>
                      <a:r>
                        <a:rPr lang="id-ID" sz="1000" b="1" dirty="0">
                          <a:effectLst/>
                        </a:rPr>
                        <a:t>6</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364322308"/>
                  </a:ext>
                </a:extLst>
              </a:tr>
              <a:tr h="201693">
                <a:tc>
                  <a:txBody>
                    <a:bodyPr/>
                    <a:lstStyle/>
                    <a:p>
                      <a:pPr algn="ctr"/>
                      <a:r>
                        <a:rPr lang="id-ID" sz="1000" b="1" dirty="0">
                          <a:effectLst/>
                        </a:rPr>
                        <a:t>7</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3</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15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37.5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856473182"/>
                  </a:ext>
                </a:extLst>
              </a:tr>
              <a:tr h="201693">
                <a:tc>
                  <a:txBody>
                    <a:bodyPr/>
                    <a:lstStyle/>
                    <a:p>
                      <a:pPr algn="ctr"/>
                      <a:r>
                        <a:rPr lang="id-ID" sz="1000" b="1" dirty="0">
                          <a:effectLst/>
                        </a:rPr>
                        <a:t>8</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3</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36</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90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191347479"/>
                  </a:ext>
                </a:extLst>
              </a:tr>
              <a:tr h="201693">
                <a:tc>
                  <a:txBody>
                    <a:bodyPr/>
                    <a:lstStyle/>
                    <a:p>
                      <a:pPr algn="ctr"/>
                      <a:r>
                        <a:rPr lang="id-ID" sz="1000" b="1" dirty="0">
                          <a:effectLst/>
                        </a:rPr>
                        <a:t>9</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82.5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285712503"/>
                  </a:ext>
                </a:extLst>
              </a:tr>
              <a:tr h="201693">
                <a:tc>
                  <a:txBody>
                    <a:bodyPr/>
                    <a:lstStyle/>
                    <a:p>
                      <a:pPr algn="ctr"/>
                      <a:r>
                        <a:rPr lang="id-ID" sz="1000" b="1" dirty="0">
                          <a:effectLst/>
                        </a:rPr>
                        <a:t>10</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2</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85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713426960"/>
                  </a:ext>
                </a:extLst>
              </a:tr>
              <a:tr h="201693">
                <a:tc>
                  <a:txBody>
                    <a:bodyPr/>
                    <a:lstStyle/>
                    <a:p>
                      <a:pPr algn="ctr"/>
                      <a:r>
                        <a:rPr lang="id-ID" sz="1000" b="1" dirty="0">
                          <a:effectLst/>
                        </a:rPr>
                        <a:t>11</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dirty="0">
                          <a:effectLst/>
                        </a:rPr>
                        <a:t>3</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1</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30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pPr algn="ctr"/>
                      <a:r>
                        <a:rPr lang="en-GB" sz="1100">
                          <a:effectLst/>
                        </a:rPr>
                        <a:t>75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98245218"/>
                  </a:ext>
                </a:extLst>
              </a:tr>
              <a:tr h="201693">
                <a:tc>
                  <a:txBody>
                    <a:bodyPr/>
                    <a:lstStyle/>
                    <a:p>
                      <a:pPr algn="ctr"/>
                      <a:r>
                        <a:rPr lang="id-ID" sz="1000" b="1" dirty="0">
                          <a:effectLst/>
                        </a:rPr>
                        <a:t>12</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dirty="0">
                          <a:effectLst/>
                        </a:rPr>
                        <a:t>4</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4</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36</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r>
                        <a:rPr lang="en-GB" sz="1100">
                          <a:effectLst/>
                        </a:rPr>
                        <a:t>90</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61376"/>
                  </a:ext>
                </a:extLst>
              </a:tr>
              <a:tr h="183358">
                <a:tc gridSpan="12">
                  <a:txBody>
                    <a:bodyPr/>
                    <a:lstStyle/>
                    <a:p>
                      <a:pPr algn="ctr"/>
                      <a:r>
                        <a:rPr lang="id-ID" sz="1000" b="1" dirty="0">
                          <a:effectLst/>
                        </a:rPr>
                        <a:t>Skor SUS Akhir</a:t>
                      </a:r>
                      <a:endParaRPr lang="en-GB" sz="11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r>
                        <a:rPr lang="id-ID" sz="1000" dirty="0">
                          <a:effectLst/>
                        </a:rPr>
                        <a:t>81.25</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672308"/>
                  </a:ext>
                </a:extLst>
              </a:tr>
            </a:tbl>
          </a:graphicData>
        </a:graphic>
      </p:graphicFrame>
    </p:spTree>
    <p:extLst>
      <p:ext uri="{BB962C8B-B14F-4D97-AF65-F5344CB8AC3E}">
        <p14:creationId xmlns:p14="http://schemas.microsoft.com/office/powerpoint/2010/main" val="2172902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0B9D-6D94-498E-A874-808A42913A4C}"/>
              </a:ext>
            </a:extLst>
          </p:cNvPr>
          <p:cNvSpPr>
            <a:spLocks noGrp="1"/>
          </p:cNvSpPr>
          <p:nvPr>
            <p:ph type="title"/>
          </p:nvPr>
        </p:nvSpPr>
        <p:spPr/>
        <p:txBody>
          <a:bodyPr/>
          <a:lstStyle/>
          <a:p>
            <a:r>
              <a:rPr lang="en-US" dirty="0"/>
              <a:t>Uji </a:t>
            </a:r>
            <a:r>
              <a:rPr lang="id-ID" dirty="0"/>
              <a:t>C</a:t>
            </a:r>
            <a:r>
              <a:rPr lang="en-US" dirty="0" err="1"/>
              <a:t>oba</a:t>
            </a:r>
            <a:endParaRPr lang="en-GB" dirty="0"/>
          </a:p>
        </p:txBody>
      </p:sp>
      <p:sp>
        <p:nvSpPr>
          <p:cNvPr id="3" name="Content Placeholder 2">
            <a:extLst>
              <a:ext uri="{FF2B5EF4-FFF2-40B4-BE49-F238E27FC236}">
                <a16:creationId xmlns:a16="http://schemas.microsoft.com/office/drawing/2014/main" id="{C2EE0B1C-D660-42F5-873B-9F0E167E4DC0}"/>
              </a:ext>
            </a:extLst>
          </p:cNvPr>
          <p:cNvSpPr>
            <a:spLocks noGrp="1"/>
          </p:cNvSpPr>
          <p:nvPr>
            <p:ph idx="1"/>
          </p:nvPr>
        </p:nvSpPr>
        <p:spPr>
          <a:xfrm>
            <a:off x="838200" y="1825625"/>
            <a:ext cx="10298472" cy="4033699"/>
          </a:xfrm>
        </p:spPr>
        <p:txBody>
          <a:bodyPr>
            <a:normAutofit/>
          </a:bodyPr>
          <a:lstStyle/>
          <a:p>
            <a:pPr marL="0" indent="0" algn="just">
              <a:buNone/>
            </a:pPr>
            <a:r>
              <a:rPr lang="id-ID" sz="2200" b="1" i="1" dirty="0"/>
              <a:t>System Usability Scale</a:t>
            </a:r>
          </a:p>
          <a:p>
            <a:pPr marL="0" indent="0" algn="just">
              <a:buNone/>
            </a:pPr>
            <a:r>
              <a:rPr lang="en-GB" sz="1600" dirty="0" err="1"/>
              <a:t>Dengan</a:t>
            </a:r>
            <a:r>
              <a:rPr lang="en-GB" sz="1600" dirty="0"/>
              <a:t> rata-rata </a:t>
            </a:r>
            <a:r>
              <a:rPr lang="en-GB" sz="1600" dirty="0" err="1"/>
              <a:t>skor</a:t>
            </a:r>
            <a:r>
              <a:rPr lang="en-GB" sz="1600" dirty="0"/>
              <a:t> SUS </a:t>
            </a:r>
            <a:r>
              <a:rPr lang="en-GB" sz="1600" dirty="0" err="1"/>
              <a:t>sebesar</a:t>
            </a:r>
            <a:r>
              <a:rPr lang="en-GB" sz="1600" dirty="0"/>
              <a:t> 81,25 </a:t>
            </a:r>
            <a:r>
              <a:rPr lang="en-GB" sz="1600" dirty="0" err="1"/>
              <a:t>menunjukkan</a:t>
            </a:r>
            <a:r>
              <a:rPr lang="en-GB" sz="1600" dirty="0"/>
              <a:t> </a:t>
            </a:r>
            <a:r>
              <a:rPr lang="en-GB" sz="1600" dirty="0" err="1"/>
              <a:t>bahwa</a:t>
            </a:r>
            <a:r>
              <a:rPr lang="en-GB" sz="1600" dirty="0"/>
              <a:t> </a:t>
            </a:r>
            <a:r>
              <a:rPr lang="en-GB" sz="1600" dirty="0" err="1"/>
              <a:t>aplikasi</a:t>
            </a:r>
            <a:r>
              <a:rPr lang="en-GB" sz="1600" dirty="0"/>
              <a:t> </a:t>
            </a:r>
            <a:r>
              <a:rPr lang="en-GB" sz="1600" dirty="0" err="1"/>
              <a:t>memiliki</a:t>
            </a:r>
            <a:r>
              <a:rPr lang="en-GB" sz="1600" dirty="0"/>
              <a:t> </a:t>
            </a:r>
            <a:r>
              <a:rPr lang="en-GB" sz="1600" dirty="0" err="1"/>
              <a:t>ketergunaan</a:t>
            </a:r>
            <a:r>
              <a:rPr lang="en-GB" sz="1600" dirty="0"/>
              <a:t> </a:t>
            </a:r>
            <a:r>
              <a:rPr lang="en-GB" sz="1600" dirty="0" err="1"/>
              <a:t>dapat</a:t>
            </a:r>
            <a:r>
              <a:rPr lang="en-GB" sz="1600" dirty="0"/>
              <a:t> </a:t>
            </a:r>
            <a:r>
              <a:rPr lang="en-GB" sz="1600" dirty="0" err="1"/>
              <a:t>diterima</a:t>
            </a:r>
            <a:r>
              <a:rPr lang="en-GB" sz="1600" dirty="0"/>
              <a:t> dan </a:t>
            </a:r>
            <a:r>
              <a:rPr lang="en-GB" sz="1600" dirty="0" err="1"/>
              <a:t>mudah</a:t>
            </a:r>
            <a:r>
              <a:rPr lang="en-GB" sz="1600" dirty="0"/>
              <a:t> </a:t>
            </a:r>
            <a:r>
              <a:rPr lang="en-GB" sz="1600" dirty="0" err="1"/>
              <a:t>dipahami</a:t>
            </a:r>
            <a:r>
              <a:rPr lang="en-GB" sz="1600" dirty="0"/>
              <a:t> oleh </a:t>
            </a:r>
            <a:r>
              <a:rPr lang="en-GB" sz="1600" dirty="0" err="1"/>
              <a:t>pengguna</a:t>
            </a:r>
            <a:r>
              <a:rPr lang="en-GB" sz="1600" dirty="0"/>
              <a:t>.</a:t>
            </a:r>
          </a:p>
        </p:txBody>
      </p:sp>
      <p:pic>
        <p:nvPicPr>
          <p:cNvPr id="5" name="Picture 4" descr="Timeline&#10;&#10;Description automatically generated">
            <a:extLst>
              <a:ext uri="{FF2B5EF4-FFF2-40B4-BE49-F238E27FC236}">
                <a16:creationId xmlns:a16="http://schemas.microsoft.com/office/drawing/2014/main" id="{E5C8BACF-F5D1-43D5-A4B2-5511887D144D}"/>
              </a:ext>
            </a:extLst>
          </p:cNvPr>
          <p:cNvPicPr/>
          <p:nvPr/>
        </p:nvPicPr>
        <p:blipFill>
          <a:blip r:embed="rId2"/>
          <a:stretch>
            <a:fillRect/>
          </a:stretch>
        </p:blipFill>
        <p:spPr>
          <a:xfrm>
            <a:off x="3749704" y="3158964"/>
            <a:ext cx="4692591" cy="1488130"/>
          </a:xfrm>
          <a:prstGeom prst="rect">
            <a:avLst/>
          </a:prstGeom>
        </p:spPr>
      </p:pic>
    </p:spTree>
    <p:extLst>
      <p:ext uri="{BB962C8B-B14F-4D97-AF65-F5344CB8AC3E}">
        <p14:creationId xmlns:p14="http://schemas.microsoft.com/office/powerpoint/2010/main" val="3513776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Kesimpulan</a:t>
            </a:r>
          </a:p>
        </p:txBody>
      </p:sp>
      <p:sp>
        <p:nvSpPr>
          <p:cNvPr id="3" name="Content Placeholder 2"/>
          <p:cNvSpPr>
            <a:spLocks noGrp="1"/>
          </p:cNvSpPr>
          <p:nvPr>
            <p:ph idx="1"/>
          </p:nvPr>
        </p:nvSpPr>
        <p:spPr/>
        <p:txBody>
          <a:bodyPr>
            <a:normAutofit/>
          </a:bodyPr>
          <a:lstStyle/>
          <a:p>
            <a:pPr marL="342900" lvl="0" indent="-342900" algn="just" rtl="0">
              <a:lnSpc>
                <a:spcPct val="100000"/>
              </a:lnSpc>
              <a:spcBef>
                <a:spcPts val="200"/>
              </a:spcBef>
              <a:buSzPts val="1100"/>
              <a:buFont typeface="+mj-lt"/>
              <a:buAutoNum type="arabicPeriod"/>
              <a:tabLst>
                <a:tab pos="-457200" algn="l"/>
              </a:tabLst>
            </a:pPr>
            <a:r>
              <a:rPr lang="id-ID" sz="2000" dirty="0">
                <a:effectLst/>
                <a:ea typeface="Calibri" panose="020F0502020204030204" pitchFamily="34" charset="0"/>
                <a:cs typeface="Arial" panose="020B0604020202020204" pitchFamily="34" charset="0"/>
              </a:rPr>
              <a:t>Aplikasi ZooSite yang dikembangkan menggunakan </a:t>
            </a:r>
            <a:r>
              <a:rPr lang="id-ID" sz="2000" i="1" dirty="0">
                <a:effectLst/>
                <a:ea typeface="Calibri" panose="020F0502020204030204" pitchFamily="34" charset="0"/>
                <a:cs typeface="Arial" panose="020B0604020202020204" pitchFamily="34" charset="0"/>
              </a:rPr>
              <a:t>Universal Sentence Encoder</a:t>
            </a:r>
            <a:r>
              <a:rPr lang="id-ID" sz="2000" dirty="0">
                <a:effectLst/>
                <a:ea typeface="Calibri" panose="020F0502020204030204" pitchFamily="34" charset="0"/>
                <a:cs typeface="Arial" panose="020B0604020202020204" pitchFamily="34" charset="0"/>
              </a:rPr>
              <a:t> dan </a:t>
            </a:r>
            <a:r>
              <a:rPr lang="id-ID" sz="2000" i="1" dirty="0">
                <a:effectLst/>
                <a:ea typeface="Calibri" panose="020F0502020204030204" pitchFamily="34" charset="0"/>
                <a:cs typeface="Arial" panose="020B0604020202020204" pitchFamily="34" charset="0"/>
              </a:rPr>
              <a:t>cosine similarity</a:t>
            </a:r>
            <a:r>
              <a:rPr lang="id-ID" sz="2000" dirty="0">
                <a:effectLst/>
                <a:ea typeface="Calibri" panose="020F0502020204030204" pitchFamily="34" charset="0"/>
                <a:cs typeface="Arial" panose="020B0604020202020204" pitchFamily="34" charset="0"/>
              </a:rPr>
              <a:t> mampu menggantikan peran pemandu serta membantu pengunjung kebun binatang dengan menyediakan informasi yang dapat diperoleh dengan melakukan percakapan pada fitur </a:t>
            </a:r>
            <a:r>
              <a:rPr lang="id-ID" sz="2000" i="1" dirty="0">
                <a:effectLst/>
                <a:ea typeface="Calibri" panose="020F0502020204030204" pitchFamily="34" charset="0"/>
                <a:cs typeface="Arial" panose="020B0604020202020204" pitchFamily="34" charset="0"/>
              </a:rPr>
              <a:t>chatbot</a:t>
            </a:r>
            <a:r>
              <a:rPr lang="id-ID" sz="2000" dirty="0">
                <a:effectLst/>
                <a:ea typeface="Calibri" panose="020F0502020204030204" pitchFamily="34" charset="0"/>
                <a:cs typeface="Arial" panose="020B0604020202020204" pitchFamily="34" charset="0"/>
              </a:rPr>
              <a:t> dengan persentase kerelevanan jawaban </a:t>
            </a:r>
            <a:r>
              <a:rPr lang="id-ID" sz="2000" dirty="0">
                <a:ea typeface="Calibri" panose="020F0502020204030204" pitchFamily="34" charset="0"/>
                <a:cs typeface="Arial" panose="020B0604020202020204" pitchFamily="34" charset="0"/>
              </a:rPr>
              <a:t>79%</a:t>
            </a:r>
            <a:r>
              <a:rPr lang="id-ID" sz="2000" dirty="0">
                <a:effectLst/>
                <a:ea typeface="Calibri" panose="020F0502020204030204" pitchFamily="34" charset="0"/>
                <a:cs typeface="Arial" panose="020B0604020202020204" pitchFamily="34" charset="0"/>
              </a:rPr>
              <a:t>, akurasi sebesar </a:t>
            </a:r>
            <a:r>
              <a:rPr lang="id-ID" sz="2000" dirty="0">
                <a:ea typeface="Calibri" panose="020F0502020204030204" pitchFamily="34" charset="0"/>
                <a:cs typeface="Arial" panose="020B0604020202020204" pitchFamily="34" charset="0"/>
              </a:rPr>
              <a:t>80</a:t>
            </a:r>
            <a:r>
              <a:rPr lang="id-ID" sz="2000" dirty="0">
                <a:effectLst/>
                <a:ea typeface="Calibri" panose="020F0502020204030204" pitchFamily="34" charset="0"/>
                <a:cs typeface="Arial" panose="020B0604020202020204" pitchFamily="34" charset="0"/>
              </a:rPr>
              <a:t>%, presisi 86.7%, dan </a:t>
            </a:r>
            <a:r>
              <a:rPr lang="id-ID" sz="2000" i="1" dirty="0">
                <a:effectLst/>
                <a:ea typeface="Calibri" panose="020F0502020204030204" pitchFamily="34" charset="0"/>
                <a:cs typeface="Arial" panose="020B0604020202020204" pitchFamily="34" charset="0"/>
              </a:rPr>
              <a:t>recall</a:t>
            </a:r>
            <a:r>
              <a:rPr lang="id-ID" sz="2000" dirty="0">
                <a:effectLst/>
                <a:ea typeface="Calibri" panose="020F0502020204030204" pitchFamily="34" charset="0"/>
                <a:cs typeface="Arial" panose="020B0604020202020204" pitchFamily="34" charset="0"/>
              </a:rPr>
              <a:t> 90.7%.</a:t>
            </a:r>
          </a:p>
          <a:p>
            <a:pPr marL="342900" lvl="0" indent="-342900" algn="just" rtl="0">
              <a:lnSpc>
                <a:spcPct val="100000"/>
              </a:lnSpc>
              <a:spcBef>
                <a:spcPts val="200"/>
              </a:spcBef>
              <a:buSzPts val="1100"/>
              <a:buFont typeface="+mj-lt"/>
              <a:buAutoNum type="arabicPeriod"/>
              <a:tabLst>
                <a:tab pos="-457200" algn="l"/>
              </a:tabLst>
            </a:pPr>
            <a:r>
              <a:rPr lang="id-ID" sz="2000" dirty="0">
                <a:ea typeface="Calibri" panose="020F0502020204030204" pitchFamily="34" charset="0"/>
                <a:cs typeface="Arial" panose="020B0604020202020204" pitchFamily="34" charset="0"/>
              </a:rPr>
              <a:t>Dengan perolehan nilai skor SUS 81.25 menunjukkan bahwa ZooSite memiliki ketergunaan yang dapat </a:t>
            </a:r>
            <a:r>
              <a:rPr lang="sv-SE" sz="2000" dirty="0">
                <a:ea typeface="Calibri" panose="020F0502020204030204" pitchFamily="34" charset="0"/>
                <a:cs typeface="Arial" panose="020B0604020202020204" pitchFamily="34" charset="0"/>
              </a:rPr>
              <a:t>diterima dan mudah dipahami oleh pengguna.</a:t>
            </a:r>
            <a:endParaRPr lang="en-GB" sz="2000" dirty="0">
              <a:effectLst/>
              <a:ea typeface="Calibri" panose="020F0502020204030204" pitchFamily="34" charset="0"/>
              <a:cs typeface="Arial" panose="020B0604020202020204" pitchFamily="34" charset="0"/>
            </a:endParaRPr>
          </a:p>
          <a:p>
            <a:pPr marL="342900" lvl="0" indent="-342900" algn="just">
              <a:lnSpc>
                <a:spcPct val="100000"/>
              </a:lnSpc>
              <a:spcAft>
                <a:spcPts val="80"/>
              </a:spcAft>
              <a:buSzPts val="1100"/>
              <a:buFont typeface="+mj-lt"/>
              <a:buAutoNum type="arabicPeriod"/>
              <a:tabLst>
                <a:tab pos="-457200" algn="l"/>
              </a:tabLst>
            </a:pPr>
            <a:r>
              <a:rPr lang="id-ID" sz="2000" dirty="0">
                <a:effectLst/>
                <a:ea typeface="Calibri" panose="020F0502020204030204" pitchFamily="34" charset="0"/>
                <a:cs typeface="Arial" panose="020B0604020202020204" pitchFamily="34" charset="0"/>
              </a:rPr>
              <a:t>Penggunaan </a:t>
            </a:r>
            <a:r>
              <a:rPr lang="id-ID" sz="2000" i="1" dirty="0">
                <a:effectLst/>
                <a:ea typeface="Calibri" panose="020F0502020204030204" pitchFamily="34" charset="0"/>
                <a:cs typeface="Arial" panose="020B0604020202020204" pitchFamily="34" charset="0"/>
              </a:rPr>
              <a:t>Universal Sentence Encoder</a:t>
            </a:r>
            <a:r>
              <a:rPr lang="id-ID" sz="2000" dirty="0">
                <a:effectLst/>
                <a:ea typeface="Calibri" panose="020F0502020204030204" pitchFamily="34" charset="0"/>
                <a:cs typeface="Arial" panose="020B0604020202020204" pitchFamily="34" charset="0"/>
              </a:rPr>
              <a:t> pada </a:t>
            </a:r>
            <a:r>
              <a:rPr lang="id-ID" sz="2000" i="1" dirty="0">
                <a:effectLst/>
                <a:ea typeface="Calibri" panose="020F0502020204030204" pitchFamily="34" charset="0"/>
                <a:cs typeface="Arial" panose="020B0604020202020204" pitchFamily="34" charset="0"/>
              </a:rPr>
              <a:t>chatbot</a:t>
            </a:r>
            <a:r>
              <a:rPr lang="id-ID" sz="2000" dirty="0">
                <a:effectLst/>
                <a:ea typeface="Calibri" panose="020F0502020204030204" pitchFamily="34" charset="0"/>
                <a:cs typeface="Arial" panose="020B0604020202020204" pitchFamily="34" charset="0"/>
              </a:rPr>
              <a:t> mempermudah pengunjung untuk menggunakan kalimat secara bebas dalam melakukan tanya-jawab dengan </a:t>
            </a:r>
            <a:r>
              <a:rPr lang="id-ID" sz="2000" i="1" dirty="0">
                <a:effectLst/>
                <a:ea typeface="Calibri" panose="020F0502020204030204" pitchFamily="34" charset="0"/>
                <a:cs typeface="Arial" panose="020B0604020202020204" pitchFamily="34" charset="0"/>
              </a:rPr>
              <a:t>chatbot </a:t>
            </a:r>
            <a:r>
              <a:rPr lang="id-ID" sz="2000" dirty="0">
                <a:effectLst/>
                <a:ea typeface="Calibri" panose="020F0502020204030204" pitchFamily="34" charset="0"/>
                <a:cs typeface="Arial" panose="020B0604020202020204" pitchFamily="34" charset="0"/>
              </a:rPr>
              <a:t>serta menghasilkan jawaban yang cukup relevan.</a:t>
            </a:r>
            <a:endParaRPr lang="en-GB" sz="20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0320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Latar Belakang</a:t>
            </a:r>
            <a:endParaRPr lang="en-US" dirty="0"/>
          </a:p>
        </p:txBody>
      </p:sp>
      <p:sp>
        <p:nvSpPr>
          <p:cNvPr id="7" name="Content Placeholder 2">
            <a:extLst>
              <a:ext uri="{FF2B5EF4-FFF2-40B4-BE49-F238E27FC236}">
                <a16:creationId xmlns:a16="http://schemas.microsoft.com/office/drawing/2014/main" id="{0DE50701-B898-40E0-8C7D-7C9320A982F9}"/>
              </a:ext>
            </a:extLst>
          </p:cNvPr>
          <p:cNvSpPr txBox="1">
            <a:spLocks/>
          </p:cNvSpPr>
          <p:nvPr/>
        </p:nvSpPr>
        <p:spPr>
          <a:xfrm>
            <a:off x="4025724" y="1448736"/>
            <a:ext cx="7328076" cy="4728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id-ID" sz="2800" dirty="0"/>
          </a:p>
        </p:txBody>
      </p:sp>
      <p:pic>
        <p:nvPicPr>
          <p:cNvPr id="4" name="Picture 3" descr="A dirt road with trees on either side of it&#10;&#10;Description automatically generated with medium confidence">
            <a:extLst>
              <a:ext uri="{FF2B5EF4-FFF2-40B4-BE49-F238E27FC236}">
                <a16:creationId xmlns:a16="http://schemas.microsoft.com/office/drawing/2014/main" id="{9EDB462D-9F3E-406E-9688-533A28509D87}"/>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8200" y="2358332"/>
            <a:ext cx="3330446" cy="1873375"/>
          </a:xfrm>
          <a:prstGeom prst="rect">
            <a:avLst/>
          </a:prstGeom>
        </p:spPr>
      </p:pic>
      <p:pic>
        <p:nvPicPr>
          <p:cNvPr id="8" name="Picture 7" descr="A sign on a fence&#10;&#10;Description automatically generated with low confidence">
            <a:extLst>
              <a:ext uri="{FF2B5EF4-FFF2-40B4-BE49-F238E27FC236}">
                <a16:creationId xmlns:a16="http://schemas.microsoft.com/office/drawing/2014/main" id="{BB12DCFB-C761-418E-A4CA-D86AF5725A09}"/>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18943" y="2358332"/>
            <a:ext cx="3330442" cy="1873374"/>
          </a:xfrm>
          <a:prstGeom prst="rect">
            <a:avLst/>
          </a:prstGeom>
        </p:spPr>
      </p:pic>
      <p:sp>
        <p:nvSpPr>
          <p:cNvPr id="9" name="TextBox 8">
            <a:extLst>
              <a:ext uri="{FF2B5EF4-FFF2-40B4-BE49-F238E27FC236}">
                <a16:creationId xmlns:a16="http://schemas.microsoft.com/office/drawing/2014/main" id="{B3B62A3D-3470-4961-8AC1-6F447490C298}"/>
              </a:ext>
            </a:extLst>
          </p:cNvPr>
          <p:cNvSpPr txBox="1"/>
          <p:nvPr/>
        </p:nvSpPr>
        <p:spPr>
          <a:xfrm>
            <a:off x="4915410" y="2971853"/>
            <a:ext cx="2137508" cy="646331"/>
          </a:xfrm>
          <a:prstGeom prst="rect">
            <a:avLst/>
          </a:prstGeom>
          <a:noFill/>
        </p:spPr>
        <p:txBody>
          <a:bodyPr wrap="none" rtlCol="0">
            <a:spAutoFit/>
          </a:bodyPr>
          <a:lstStyle/>
          <a:p>
            <a:pPr algn="ctr"/>
            <a:r>
              <a:rPr lang="id-ID" dirty="0">
                <a:solidFill>
                  <a:schemeClr val="bg1"/>
                </a:solidFill>
              </a:rPr>
              <a:t>Pemberian Informasi</a:t>
            </a:r>
          </a:p>
          <a:p>
            <a:pPr algn="ctr"/>
            <a:r>
              <a:rPr lang="id-ID" dirty="0">
                <a:solidFill>
                  <a:schemeClr val="bg1"/>
                </a:solidFill>
              </a:rPr>
              <a:t>Tidak Efektif</a:t>
            </a:r>
            <a:endParaRPr lang="en-GB" dirty="0">
              <a:solidFill>
                <a:schemeClr val="bg1"/>
              </a:solidFill>
            </a:endParaRPr>
          </a:p>
        </p:txBody>
      </p:sp>
      <p:sp>
        <p:nvSpPr>
          <p:cNvPr id="10" name="TextBox 9">
            <a:extLst>
              <a:ext uri="{FF2B5EF4-FFF2-40B4-BE49-F238E27FC236}">
                <a16:creationId xmlns:a16="http://schemas.microsoft.com/office/drawing/2014/main" id="{FE633778-3C3E-4066-A0CA-D5821554AE9A}"/>
              </a:ext>
            </a:extLst>
          </p:cNvPr>
          <p:cNvSpPr txBox="1"/>
          <p:nvPr/>
        </p:nvSpPr>
        <p:spPr>
          <a:xfrm>
            <a:off x="1708593" y="3009957"/>
            <a:ext cx="1589666" cy="646331"/>
          </a:xfrm>
          <a:prstGeom prst="rect">
            <a:avLst/>
          </a:prstGeom>
          <a:noFill/>
        </p:spPr>
        <p:txBody>
          <a:bodyPr wrap="none" rtlCol="0">
            <a:spAutoFit/>
          </a:bodyPr>
          <a:lstStyle/>
          <a:p>
            <a:pPr algn="ctr"/>
            <a:r>
              <a:rPr lang="id-ID" dirty="0">
                <a:solidFill>
                  <a:schemeClr val="bg1"/>
                </a:solidFill>
              </a:rPr>
              <a:t>Pengurangan</a:t>
            </a:r>
          </a:p>
          <a:p>
            <a:pPr algn="ctr"/>
            <a:r>
              <a:rPr lang="id-ID" dirty="0">
                <a:solidFill>
                  <a:schemeClr val="bg1"/>
                </a:solidFill>
              </a:rPr>
              <a:t>Jumlah Pekerja</a:t>
            </a:r>
            <a:endParaRPr lang="en-GB" dirty="0">
              <a:solidFill>
                <a:schemeClr val="bg1"/>
              </a:solidFill>
            </a:endParaRPr>
          </a:p>
        </p:txBody>
      </p:sp>
      <p:pic>
        <p:nvPicPr>
          <p:cNvPr id="14" name="Picture 13" descr="A picture containing tree, grass, outdoor, plant&#10;&#10;Description automatically generated">
            <a:extLst>
              <a:ext uri="{FF2B5EF4-FFF2-40B4-BE49-F238E27FC236}">
                <a16:creationId xmlns:a16="http://schemas.microsoft.com/office/drawing/2014/main" id="{A39B7A48-6C6B-4C8E-9794-192D2AC98D6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831555" y="2362312"/>
            <a:ext cx="3340075" cy="1878792"/>
          </a:xfrm>
          <a:prstGeom prst="rect">
            <a:avLst/>
          </a:prstGeom>
        </p:spPr>
      </p:pic>
      <p:sp>
        <p:nvSpPr>
          <p:cNvPr id="15" name="TextBox 14">
            <a:extLst>
              <a:ext uri="{FF2B5EF4-FFF2-40B4-BE49-F238E27FC236}">
                <a16:creationId xmlns:a16="http://schemas.microsoft.com/office/drawing/2014/main" id="{966B3791-814C-4425-9BCA-F0B9108CD9D7}"/>
              </a:ext>
            </a:extLst>
          </p:cNvPr>
          <p:cNvSpPr txBox="1"/>
          <p:nvPr/>
        </p:nvSpPr>
        <p:spPr>
          <a:xfrm>
            <a:off x="8494657" y="3011228"/>
            <a:ext cx="2013886" cy="646331"/>
          </a:xfrm>
          <a:prstGeom prst="rect">
            <a:avLst/>
          </a:prstGeom>
          <a:noFill/>
        </p:spPr>
        <p:txBody>
          <a:bodyPr wrap="none" rtlCol="0">
            <a:spAutoFit/>
          </a:bodyPr>
          <a:lstStyle/>
          <a:p>
            <a:pPr algn="ctr"/>
            <a:r>
              <a:rPr lang="id-ID" dirty="0">
                <a:solidFill>
                  <a:schemeClr val="bg1"/>
                </a:solidFill>
              </a:rPr>
              <a:t>Pengurangan</a:t>
            </a:r>
          </a:p>
          <a:p>
            <a:pPr algn="ctr"/>
            <a:r>
              <a:rPr lang="id-ID" dirty="0">
                <a:solidFill>
                  <a:schemeClr val="bg1"/>
                </a:solidFill>
              </a:rPr>
              <a:t>Jumlah Pengunjung</a:t>
            </a:r>
            <a:endParaRPr lang="en-GB" dirty="0">
              <a:solidFill>
                <a:schemeClr val="bg1"/>
              </a:solidFill>
            </a:endParaRPr>
          </a:p>
        </p:txBody>
      </p:sp>
    </p:spTree>
    <p:extLst>
      <p:ext uri="{BB962C8B-B14F-4D97-AF65-F5344CB8AC3E}">
        <p14:creationId xmlns:p14="http://schemas.microsoft.com/office/powerpoint/2010/main" val="8795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a:t>
            </a:r>
            <a:r>
              <a:rPr lang="en-US" dirty="0" err="1"/>
              <a:t>aran</a:t>
            </a:r>
            <a:endParaRPr lang="en-US" dirty="0"/>
          </a:p>
        </p:txBody>
      </p:sp>
      <p:sp>
        <p:nvSpPr>
          <p:cNvPr id="3" name="Content Placeholder 2"/>
          <p:cNvSpPr>
            <a:spLocks noGrp="1"/>
          </p:cNvSpPr>
          <p:nvPr>
            <p:ph idx="1"/>
          </p:nvPr>
        </p:nvSpPr>
        <p:spPr/>
        <p:txBody>
          <a:bodyPr>
            <a:normAutofit/>
          </a:bodyPr>
          <a:lstStyle/>
          <a:p>
            <a:pPr marL="342900" lvl="0" indent="-342900" algn="just" rtl="0">
              <a:lnSpc>
                <a:spcPct val="100000"/>
              </a:lnSpc>
              <a:spcBef>
                <a:spcPts val="200"/>
              </a:spcBef>
              <a:buSzPts val="1100"/>
              <a:buFont typeface="+mj-lt"/>
              <a:buAutoNum type="arabicPeriod"/>
              <a:tabLst>
                <a:tab pos="-457200" algn="l"/>
              </a:tabLst>
            </a:pPr>
            <a:r>
              <a:rPr lang="id-ID" sz="2000" dirty="0">
                <a:effectLst/>
                <a:ea typeface="Calibri" panose="020F0502020204030204" pitchFamily="34" charset="0"/>
                <a:cs typeface="Arial" panose="020B0604020202020204" pitchFamily="34" charset="0"/>
              </a:rPr>
              <a:t>ZooSite tidak dipublikasikan dan belum mendapatkan lisensi resmi dari Chaquopy sehingga aplikasi dapat menutup apabila pengunjung menggunakan fitur </a:t>
            </a:r>
            <a:r>
              <a:rPr lang="id-ID" sz="2000" i="1" dirty="0">
                <a:effectLst/>
                <a:ea typeface="Calibri" panose="020F0502020204030204" pitchFamily="34" charset="0"/>
                <a:cs typeface="Arial" panose="020B0604020202020204" pitchFamily="34" charset="0"/>
              </a:rPr>
              <a:t>chatbot</a:t>
            </a:r>
            <a:r>
              <a:rPr lang="id-ID" sz="2000" dirty="0">
                <a:effectLst/>
                <a:ea typeface="Calibri" panose="020F0502020204030204" pitchFamily="34" charset="0"/>
                <a:cs typeface="Arial" panose="020B0604020202020204" pitchFamily="34" charset="0"/>
              </a:rPr>
              <a:t>. Oleh karena itu, agar aplikasi bisa digunakan sepenuhnya, diperlukan lisensi dari Chaquopy.</a:t>
            </a:r>
            <a:endParaRPr lang="en-GB" sz="2000" dirty="0">
              <a:effectLst/>
              <a:ea typeface="Calibri" panose="020F0502020204030204" pitchFamily="34" charset="0"/>
              <a:cs typeface="Arial" panose="020B0604020202020204" pitchFamily="34" charset="0"/>
            </a:endParaRPr>
          </a:p>
          <a:p>
            <a:pPr marL="342900" lvl="0" indent="-342900" algn="just">
              <a:lnSpc>
                <a:spcPct val="100000"/>
              </a:lnSpc>
              <a:buSzPts val="1100"/>
              <a:buFont typeface="+mj-lt"/>
              <a:buAutoNum type="arabicPeriod"/>
              <a:tabLst>
                <a:tab pos="-457200" algn="l"/>
              </a:tabLst>
            </a:pPr>
            <a:r>
              <a:rPr lang="id-ID" sz="2000" dirty="0">
                <a:effectLst/>
                <a:ea typeface="Calibri" panose="020F0502020204030204" pitchFamily="34" charset="0"/>
                <a:cs typeface="Arial" panose="020B0604020202020204" pitchFamily="34" charset="0"/>
              </a:rPr>
              <a:t>Menambahkan lebih banyak data </a:t>
            </a:r>
            <a:r>
              <a:rPr lang="id-ID" sz="2000" i="1" dirty="0">
                <a:effectLst/>
                <a:ea typeface="Calibri" panose="020F0502020204030204" pitchFamily="34" charset="0"/>
                <a:cs typeface="Arial" panose="020B0604020202020204" pitchFamily="34" charset="0"/>
              </a:rPr>
              <a:t>brainfile </a:t>
            </a:r>
            <a:r>
              <a:rPr lang="id-ID" sz="2000" dirty="0">
                <a:effectLst/>
                <a:ea typeface="Calibri" panose="020F0502020204030204" pitchFamily="34" charset="0"/>
                <a:cs typeface="Arial" panose="020B0604020202020204" pitchFamily="34" charset="0"/>
              </a:rPr>
              <a:t>karena relevansi jawaban bergantung pada kelengkapan data </a:t>
            </a:r>
            <a:r>
              <a:rPr lang="id-ID" sz="2000" i="1" dirty="0">
                <a:effectLst/>
                <a:ea typeface="Calibri" panose="020F0502020204030204" pitchFamily="34" charset="0"/>
                <a:cs typeface="Arial" panose="020B0604020202020204" pitchFamily="34" charset="0"/>
              </a:rPr>
              <a:t>brainfile</a:t>
            </a:r>
            <a:r>
              <a:rPr lang="id-ID" sz="2000" dirty="0">
                <a:effectLst/>
                <a:ea typeface="Calibri" panose="020F0502020204030204" pitchFamily="34" charset="0"/>
                <a:cs typeface="Arial" panose="020B0604020202020204" pitchFamily="34" charset="0"/>
              </a:rPr>
              <a:t>.</a:t>
            </a:r>
            <a:endParaRPr lang="en-GB" sz="2000" dirty="0">
              <a:effectLst/>
              <a:ea typeface="Calibri" panose="020F0502020204030204" pitchFamily="34" charset="0"/>
              <a:cs typeface="Arial" panose="020B0604020202020204" pitchFamily="34" charset="0"/>
            </a:endParaRPr>
          </a:p>
          <a:p>
            <a:pPr marL="342900" lvl="0" indent="-342900" algn="just">
              <a:lnSpc>
                <a:spcPct val="100000"/>
              </a:lnSpc>
              <a:spcAft>
                <a:spcPts val="80"/>
              </a:spcAft>
              <a:buSzPts val="1100"/>
              <a:buFont typeface="+mj-lt"/>
              <a:buAutoNum type="arabicPeriod"/>
              <a:tabLst>
                <a:tab pos="-457200" algn="l"/>
              </a:tabLst>
            </a:pPr>
            <a:r>
              <a:rPr lang="id-ID" sz="2000" dirty="0">
                <a:effectLst/>
                <a:ea typeface="Calibri" panose="020F0502020204030204" pitchFamily="34" charset="0"/>
                <a:cs typeface="Arial" panose="020B0604020202020204" pitchFamily="34" charset="0"/>
              </a:rPr>
              <a:t>Memperbaiki tampilan agar lebih mudah dipahami oleh pengunjung seperti menambahkan legenda pada peta, menambahkan jalan, menampilkan indikator memproses jawaban untuk </a:t>
            </a:r>
            <a:r>
              <a:rPr lang="id-ID" sz="2000" i="1" dirty="0">
                <a:effectLst/>
                <a:ea typeface="Calibri" panose="020F0502020204030204" pitchFamily="34" charset="0"/>
                <a:cs typeface="Arial" panose="020B0604020202020204" pitchFamily="34" charset="0"/>
              </a:rPr>
              <a:t>chatbot</a:t>
            </a:r>
            <a:r>
              <a:rPr lang="id-ID" sz="2000" dirty="0">
                <a:effectLst/>
                <a:ea typeface="Calibri" panose="020F0502020204030204" pitchFamily="34" charset="0"/>
                <a:cs typeface="Arial" panose="020B0604020202020204" pitchFamily="34" charset="0"/>
              </a:rPr>
              <a:t>, dan mengubah penanda pada peta menjadi ikon yang melambangkan lokasi tersebut.</a:t>
            </a:r>
            <a:endParaRPr lang="en-GB" sz="20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384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2168831"/>
            <a:ext cx="10515600" cy="4008131"/>
          </a:xfrm>
        </p:spPr>
        <p:txBody>
          <a:bodyPr>
            <a:normAutofit/>
          </a:bodyPr>
          <a:lstStyle/>
          <a:p>
            <a:pPr marL="0" indent="0" algn="ctr">
              <a:buNone/>
            </a:pPr>
            <a:r>
              <a:rPr lang="en-US" sz="7200" dirty="0"/>
              <a:t>TERIMA KASIH</a:t>
            </a:r>
          </a:p>
        </p:txBody>
      </p:sp>
    </p:spTree>
    <p:extLst>
      <p:ext uri="{BB962C8B-B14F-4D97-AF65-F5344CB8AC3E}">
        <p14:creationId xmlns:p14="http://schemas.microsoft.com/office/powerpoint/2010/main" val="203705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E48F-E7FA-42EA-AA9F-4DD360B2E477}"/>
              </a:ext>
            </a:extLst>
          </p:cNvPr>
          <p:cNvSpPr>
            <a:spLocks noGrp="1"/>
          </p:cNvSpPr>
          <p:nvPr>
            <p:ph type="title"/>
          </p:nvPr>
        </p:nvSpPr>
        <p:spPr/>
        <p:txBody>
          <a:bodyPr/>
          <a:lstStyle/>
          <a:p>
            <a:r>
              <a:rPr lang="id-ID" dirty="0"/>
              <a:t>Batasan Masalah</a:t>
            </a:r>
            <a:endParaRPr lang="en-GB" dirty="0"/>
          </a:p>
        </p:txBody>
      </p:sp>
      <p:sp>
        <p:nvSpPr>
          <p:cNvPr id="3" name="Content Placeholder 2">
            <a:extLst>
              <a:ext uri="{FF2B5EF4-FFF2-40B4-BE49-F238E27FC236}">
                <a16:creationId xmlns:a16="http://schemas.microsoft.com/office/drawing/2014/main" id="{6178C3A7-6711-4E4B-95A9-18447C7AD55E}"/>
              </a:ext>
            </a:extLst>
          </p:cNvPr>
          <p:cNvSpPr>
            <a:spLocks noGrp="1"/>
          </p:cNvSpPr>
          <p:nvPr>
            <p:ph idx="1"/>
          </p:nvPr>
        </p:nvSpPr>
        <p:spPr>
          <a:xfrm>
            <a:off x="838200" y="1538748"/>
            <a:ext cx="10515600" cy="4351338"/>
          </a:xfrm>
        </p:spPr>
        <p:txBody>
          <a:bodyPr/>
          <a:lstStyle/>
          <a:p>
            <a:pPr marL="342900" lvl="0" indent="-342900" algn="just" rtl="0">
              <a:spcBef>
                <a:spcPts val="200"/>
              </a:spcBef>
              <a:buFont typeface="+mj-lt"/>
              <a:buAutoNum type="arabicPeriod"/>
            </a:pPr>
            <a:r>
              <a:rPr lang="id-ID" sz="1800" dirty="0">
                <a:effectLst/>
                <a:ea typeface="Calibri" panose="020F0502020204030204" pitchFamily="34" charset="0"/>
                <a:cs typeface="Arial" panose="020B0604020202020204" pitchFamily="34" charset="0"/>
              </a:rPr>
              <a:t>Hasil akhir dari tugas akhir ini adalah aplikasi</a:t>
            </a:r>
            <a:r>
              <a:rPr lang="id-ID" sz="1800" i="1" dirty="0">
                <a:effectLst/>
                <a:ea typeface="Calibri" panose="020F0502020204030204" pitchFamily="34" charset="0"/>
                <a:cs typeface="Arial" panose="020B0604020202020204" pitchFamily="34" charset="0"/>
              </a:rPr>
              <a:t> mobile</a:t>
            </a:r>
            <a:r>
              <a:rPr lang="id-ID" sz="1800" dirty="0">
                <a:effectLst/>
                <a:ea typeface="Calibri" panose="020F0502020204030204" pitchFamily="34" charset="0"/>
                <a:cs typeface="Arial" panose="020B0604020202020204" pitchFamily="34" charset="0"/>
              </a:rPr>
              <a:t>.</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Pemodelan </a:t>
            </a:r>
            <a:r>
              <a:rPr lang="id-ID" sz="1800" i="1" dirty="0">
                <a:effectLst/>
                <a:ea typeface="Calibri" panose="020F0502020204030204" pitchFamily="34" charset="0"/>
                <a:cs typeface="Arial" panose="020B0604020202020204" pitchFamily="34" charset="0"/>
              </a:rPr>
              <a:t>chatbot</a:t>
            </a:r>
            <a:r>
              <a:rPr lang="id-ID" sz="1800" dirty="0">
                <a:effectLst/>
                <a:ea typeface="Calibri" panose="020F0502020204030204" pitchFamily="34" charset="0"/>
                <a:cs typeface="Arial" panose="020B0604020202020204" pitchFamily="34" charset="0"/>
              </a:rPr>
              <a:t> menggunakan bahasa Inggris.</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i="1" dirty="0">
                <a:effectLst/>
                <a:ea typeface="Calibri" panose="020F0502020204030204" pitchFamily="34" charset="0"/>
                <a:cs typeface="Arial" panose="020B0604020202020204" pitchFamily="34" charset="0"/>
              </a:rPr>
              <a:t>Chatbot</a:t>
            </a:r>
            <a:r>
              <a:rPr lang="id-ID" sz="1800" dirty="0">
                <a:effectLst/>
                <a:ea typeface="Calibri" panose="020F0502020204030204" pitchFamily="34" charset="0"/>
                <a:cs typeface="Arial" panose="020B0604020202020204" pitchFamily="34" charset="0"/>
              </a:rPr>
              <a:t> dibuat menggunakan bahasa pemrograman Python.</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Aplikasi ini menggunakan </a:t>
            </a:r>
            <a:r>
              <a:rPr lang="id-ID" sz="1800" i="1" dirty="0">
                <a:effectLst/>
                <a:ea typeface="Calibri" panose="020F0502020204030204" pitchFamily="34" charset="0"/>
                <a:cs typeface="Arial" panose="020B0604020202020204" pitchFamily="34" charset="0"/>
              </a:rPr>
              <a:t>platform</a:t>
            </a:r>
            <a:r>
              <a:rPr lang="id-ID" sz="1800" dirty="0">
                <a:effectLst/>
                <a:ea typeface="Calibri" panose="020F0502020204030204" pitchFamily="34" charset="0"/>
                <a:cs typeface="Arial" panose="020B0604020202020204" pitchFamily="34" charset="0"/>
              </a:rPr>
              <a:t> Android.</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Aplikasi dibuat menggunakan bahasa pemrograman Java dan Python.</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Dibangun menggunakan platform PC dengan sistem operasi Windows 10.</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Menggunakan </a:t>
            </a:r>
            <a:r>
              <a:rPr lang="id-ID" sz="1800" i="1" dirty="0">
                <a:effectLst/>
                <a:ea typeface="Calibri" panose="020F0502020204030204" pitchFamily="34" charset="0"/>
                <a:cs typeface="Arial" panose="020B0604020202020204" pitchFamily="34" charset="0"/>
              </a:rPr>
              <a:t>location-based service</a:t>
            </a:r>
            <a:r>
              <a:rPr lang="id-ID" sz="1800" dirty="0">
                <a:effectLst/>
                <a:ea typeface="Calibri" panose="020F0502020204030204" pitchFamily="34" charset="0"/>
                <a:cs typeface="Arial" panose="020B0604020202020204" pitchFamily="34" charset="0"/>
              </a:rPr>
              <a:t> dengan memanfaatkan teknologi GPS.</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dirty="0">
                <a:effectLst/>
                <a:ea typeface="Calibri" panose="020F0502020204030204" pitchFamily="34" charset="0"/>
                <a:cs typeface="Arial" panose="020B0604020202020204" pitchFamily="34" charset="0"/>
              </a:rPr>
              <a:t>Peta yang digunakan dalam aplikasi menggunakan Google Map API.</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i="1" dirty="0">
                <a:effectLst/>
                <a:ea typeface="Calibri" panose="020F0502020204030204" pitchFamily="34" charset="0"/>
                <a:cs typeface="Arial" panose="020B0604020202020204" pitchFamily="34" charset="0"/>
              </a:rPr>
              <a:t>Chatbot</a:t>
            </a:r>
            <a:r>
              <a:rPr lang="id-ID" sz="1800" dirty="0">
                <a:effectLst/>
                <a:ea typeface="Calibri" panose="020F0502020204030204" pitchFamily="34" charset="0"/>
                <a:cs typeface="Arial" panose="020B0604020202020204" pitchFamily="34" charset="0"/>
              </a:rPr>
              <a:t> mampu mengirimkan pesan kepada pengguna berupa informasi mengenai koleksi kebun binatang ketika pengguna memasuki radius terntentu dari suatu kandang binatang.</a:t>
            </a:r>
            <a:endParaRPr lang="en-GB" sz="1800" dirty="0">
              <a:effectLst/>
              <a:ea typeface="Calibri" panose="020F0502020204030204" pitchFamily="34" charset="0"/>
              <a:cs typeface="Arial" panose="020B0604020202020204" pitchFamily="34" charset="0"/>
            </a:endParaRPr>
          </a:p>
          <a:p>
            <a:pPr marL="342900" lvl="0" indent="-342900" algn="just">
              <a:buFont typeface="+mj-lt"/>
              <a:buAutoNum type="arabicPeriod"/>
            </a:pPr>
            <a:r>
              <a:rPr lang="id-ID" sz="1800" i="1" dirty="0">
                <a:effectLst/>
                <a:ea typeface="Calibri" panose="020F0502020204030204" pitchFamily="34" charset="0"/>
                <a:cs typeface="Arial" panose="020B0604020202020204" pitchFamily="34" charset="0"/>
              </a:rPr>
              <a:t>Chatbot</a:t>
            </a:r>
            <a:r>
              <a:rPr lang="id-ID" sz="1800" dirty="0">
                <a:effectLst/>
                <a:ea typeface="Calibri" panose="020F0502020204030204" pitchFamily="34" charset="0"/>
                <a:cs typeface="Arial" panose="020B0604020202020204" pitchFamily="34" charset="0"/>
              </a:rPr>
              <a:t> dapat mengirimkan informasi berupa lokasi dari fasilitas terdekat.</a:t>
            </a:r>
            <a:endParaRPr lang="en-GB" sz="1800" dirty="0">
              <a:effectLst/>
              <a:ea typeface="Calibri" panose="020F0502020204030204" pitchFamily="34" charset="0"/>
              <a:cs typeface="Arial" panose="020B0604020202020204" pitchFamily="34" charset="0"/>
            </a:endParaRPr>
          </a:p>
          <a:p>
            <a:pPr marL="342900" lvl="0" indent="-342900" algn="just">
              <a:spcAft>
                <a:spcPts val="80"/>
              </a:spcAft>
              <a:buFont typeface="+mj-lt"/>
              <a:buAutoNum type="arabicPeriod"/>
            </a:pPr>
            <a:r>
              <a:rPr lang="en-GB" sz="1800" dirty="0" err="1">
                <a:effectLst/>
                <a:ea typeface="Calibri" panose="020F0502020204030204" pitchFamily="34" charset="0"/>
                <a:cs typeface="Arial" panose="020B0604020202020204" pitchFamily="34" charset="0"/>
              </a:rPr>
              <a:t>Aplikasi</a:t>
            </a:r>
            <a:r>
              <a:rPr lang="en-GB" sz="1800" dirty="0">
                <a:effectLst/>
                <a:ea typeface="Calibri" panose="020F0502020204030204" pitchFamily="34" charset="0"/>
                <a:cs typeface="Arial" panose="020B0604020202020204" pitchFamily="34" charset="0"/>
              </a:rPr>
              <a:t> </a:t>
            </a:r>
            <a:r>
              <a:rPr lang="en-GB" sz="1800" dirty="0" err="1">
                <a:effectLst/>
                <a:ea typeface="Calibri" panose="020F0502020204030204" pitchFamily="34" charset="0"/>
                <a:cs typeface="Arial" panose="020B0604020202020204" pitchFamily="34" charset="0"/>
              </a:rPr>
              <a:t>ini</a:t>
            </a:r>
            <a:r>
              <a:rPr lang="en-GB" sz="1800" dirty="0">
                <a:effectLst/>
                <a:ea typeface="Calibri" panose="020F0502020204030204" pitchFamily="34" charset="0"/>
                <a:cs typeface="Arial" panose="020B0604020202020204" pitchFamily="34" charset="0"/>
              </a:rPr>
              <a:t> </a:t>
            </a:r>
            <a:r>
              <a:rPr lang="en-GB" sz="1800" dirty="0" err="1">
                <a:effectLst/>
                <a:ea typeface="Calibri" panose="020F0502020204030204" pitchFamily="34" charset="0"/>
                <a:cs typeface="Arial" panose="020B0604020202020204" pitchFamily="34" charset="0"/>
              </a:rPr>
              <a:t>digunakan</a:t>
            </a:r>
            <a:r>
              <a:rPr lang="en-GB" sz="1800" dirty="0">
                <a:effectLst/>
                <a:ea typeface="Calibri" panose="020F0502020204030204" pitchFamily="34" charset="0"/>
                <a:cs typeface="Arial" panose="020B0604020202020204" pitchFamily="34" charset="0"/>
              </a:rPr>
              <a:t> </a:t>
            </a:r>
            <a:r>
              <a:rPr lang="en-GB" sz="1800" dirty="0" err="1">
                <a:effectLst/>
                <a:ea typeface="Calibri" panose="020F0502020204030204" pitchFamily="34" charset="0"/>
                <a:cs typeface="Arial" panose="020B0604020202020204" pitchFamily="34" charset="0"/>
              </a:rPr>
              <a:t>untuk</a:t>
            </a:r>
            <a:r>
              <a:rPr lang="en-GB" sz="1800" dirty="0">
                <a:effectLst/>
                <a:ea typeface="Calibri" panose="020F0502020204030204" pitchFamily="34" charset="0"/>
                <a:cs typeface="Arial" panose="020B0604020202020204" pitchFamily="34" charset="0"/>
              </a:rPr>
              <a:t> </a:t>
            </a:r>
            <a:r>
              <a:rPr lang="en-GB" sz="1800" dirty="0" err="1">
                <a:effectLst/>
                <a:ea typeface="Calibri" panose="020F0502020204030204" pitchFamily="34" charset="0"/>
                <a:cs typeface="Arial" panose="020B0604020202020204" pitchFamily="34" charset="0"/>
              </a:rPr>
              <a:t>wisatawan</a:t>
            </a:r>
            <a:r>
              <a:rPr lang="en-GB" sz="1800" dirty="0">
                <a:effectLst/>
                <a:ea typeface="Calibri" panose="020F0502020204030204" pitchFamily="34" charset="0"/>
                <a:cs typeface="Arial" panose="020B0604020202020204" pitchFamily="34" charset="0"/>
              </a:rPr>
              <a:t> </a:t>
            </a:r>
            <a:r>
              <a:rPr lang="id-ID" sz="1800" dirty="0">
                <a:ea typeface="Calibri" panose="020F0502020204030204" pitchFamily="34" charset="0"/>
                <a:cs typeface="Arial" panose="020B0604020202020204" pitchFamily="34" charset="0"/>
              </a:rPr>
              <a:t>k</a:t>
            </a:r>
            <a:r>
              <a:rPr lang="en-GB" sz="1800" dirty="0" err="1">
                <a:effectLst/>
                <a:ea typeface="Calibri" panose="020F0502020204030204" pitchFamily="34" charset="0"/>
                <a:cs typeface="Arial" panose="020B0604020202020204" pitchFamily="34" charset="0"/>
              </a:rPr>
              <a:t>ebun</a:t>
            </a:r>
            <a:r>
              <a:rPr lang="en-GB" sz="1800" dirty="0">
                <a:effectLst/>
                <a:ea typeface="Calibri" panose="020F0502020204030204" pitchFamily="34" charset="0"/>
                <a:cs typeface="Arial" panose="020B0604020202020204" pitchFamily="34" charset="0"/>
              </a:rPr>
              <a:t> </a:t>
            </a:r>
            <a:r>
              <a:rPr lang="id-ID" sz="1800" dirty="0">
                <a:effectLst/>
                <a:ea typeface="Calibri" panose="020F0502020204030204" pitchFamily="34" charset="0"/>
                <a:cs typeface="Arial" panose="020B0604020202020204" pitchFamily="34" charset="0"/>
              </a:rPr>
              <a:t>b</a:t>
            </a:r>
            <a:r>
              <a:rPr lang="en-GB" sz="1800" dirty="0" err="1">
                <a:effectLst/>
                <a:ea typeface="Calibri" panose="020F0502020204030204" pitchFamily="34" charset="0"/>
                <a:cs typeface="Arial" panose="020B0604020202020204" pitchFamily="34" charset="0"/>
              </a:rPr>
              <a:t>inatang</a:t>
            </a:r>
            <a:r>
              <a:rPr lang="en-GB" sz="1800" dirty="0">
                <a:effectLst/>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72334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Tujuan</a:t>
            </a:r>
            <a:endParaRPr lang="en-US" dirty="0"/>
          </a:p>
        </p:txBody>
      </p:sp>
      <p:sp>
        <p:nvSpPr>
          <p:cNvPr id="3" name="Content Placeholder 2"/>
          <p:cNvSpPr>
            <a:spLocks noGrp="1"/>
          </p:cNvSpPr>
          <p:nvPr>
            <p:ph idx="1"/>
          </p:nvPr>
        </p:nvSpPr>
        <p:spPr/>
        <p:txBody>
          <a:bodyPr>
            <a:normAutofit/>
          </a:bodyPr>
          <a:lstStyle/>
          <a:p>
            <a:pPr marL="0" indent="0" algn="ctr">
              <a:buNone/>
            </a:pPr>
            <a:endParaRPr lang="id-ID" dirty="0"/>
          </a:p>
          <a:p>
            <a:pPr marL="0" indent="0" algn="ctr">
              <a:buNone/>
            </a:pPr>
            <a:endParaRPr lang="id-ID" dirty="0"/>
          </a:p>
          <a:p>
            <a:pPr marL="0" indent="0" algn="ctr">
              <a:buNone/>
            </a:pPr>
            <a:r>
              <a:rPr lang="id-ID" dirty="0"/>
              <a:t>M</a:t>
            </a:r>
            <a:r>
              <a:rPr lang="en-US" dirty="0" err="1"/>
              <a:t>embangun</a:t>
            </a:r>
            <a:r>
              <a:rPr lang="en-US" i="1" dirty="0"/>
              <a:t> location-aware chatbot </a:t>
            </a:r>
            <a:r>
              <a:rPr lang="en-US" dirty="0" err="1"/>
              <a:t>untuk</a:t>
            </a:r>
            <a:r>
              <a:rPr lang="en-US" dirty="0"/>
              <a:t> </a:t>
            </a:r>
            <a:r>
              <a:rPr lang="en-US" dirty="0" err="1"/>
              <a:t>aplikasi</a:t>
            </a:r>
            <a:r>
              <a:rPr lang="en-US" dirty="0"/>
              <a:t> </a:t>
            </a:r>
            <a:r>
              <a:rPr lang="en-US" dirty="0" err="1"/>
              <a:t>wisata</a:t>
            </a:r>
            <a:r>
              <a:rPr lang="en-US" dirty="0"/>
              <a:t> </a:t>
            </a:r>
            <a:r>
              <a:rPr lang="id-ID" dirty="0"/>
              <a:t>k</a:t>
            </a:r>
            <a:r>
              <a:rPr lang="en-US" dirty="0" err="1"/>
              <a:t>ebun</a:t>
            </a:r>
            <a:r>
              <a:rPr lang="en-US" dirty="0"/>
              <a:t> </a:t>
            </a:r>
            <a:r>
              <a:rPr lang="id-ID" dirty="0"/>
              <a:t>b</a:t>
            </a:r>
            <a:r>
              <a:rPr lang="en-US" dirty="0" err="1"/>
              <a:t>inatang</a:t>
            </a:r>
            <a:r>
              <a:rPr lang="en-US" dirty="0"/>
              <a:t> </a:t>
            </a:r>
            <a:r>
              <a:rPr lang="en-US" dirty="0" err="1"/>
              <a:t>menggunakan</a:t>
            </a:r>
            <a:r>
              <a:rPr lang="en-US" dirty="0"/>
              <a:t> </a:t>
            </a:r>
            <a:r>
              <a:rPr lang="en-US" i="1" dirty="0"/>
              <a:t>Universal Sentence Encoder</a:t>
            </a:r>
            <a:r>
              <a:rPr lang="en-US" dirty="0"/>
              <a:t>.</a:t>
            </a:r>
          </a:p>
          <a:p>
            <a:pPr marL="0" indent="0" algn="ctr">
              <a:buNone/>
            </a:pPr>
            <a:r>
              <a:rPr lang="en-US" dirty="0"/>
              <a:t> </a:t>
            </a:r>
          </a:p>
        </p:txBody>
      </p:sp>
    </p:spTree>
    <p:extLst>
      <p:ext uri="{BB962C8B-B14F-4D97-AF65-F5344CB8AC3E}">
        <p14:creationId xmlns:p14="http://schemas.microsoft.com/office/powerpoint/2010/main" val="153622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431E-BFD5-4F0F-B272-158A7BCE7874}"/>
              </a:ext>
            </a:extLst>
          </p:cNvPr>
          <p:cNvSpPr>
            <a:spLocks noGrp="1"/>
          </p:cNvSpPr>
          <p:nvPr>
            <p:ph type="title"/>
          </p:nvPr>
        </p:nvSpPr>
        <p:spPr/>
        <p:txBody>
          <a:bodyPr/>
          <a:lstStyle/>
          <a:p>
            <a:r>
              <a:rPr lang="id-ID" dirty="0"/>
              <a:t>Perancangan Sistem</a:t>
            </a:r>
            <a:endParaRPr lang="en-GB" dirty="0"/>
          </a:p>
        </p:txBody>
      </p:sp>
      <p:sp>
        <p:nvSpPr>
          <p:cNvPr id="3" name="Content Placeholder 2">
            <a:extLst>
              <a:ext uri="{FF2B5EF4-FFF2-40B4-BE49-F238E27FC236}">
                <a16:creationId xmlns:a16="http://schemas.microsoft.com/office/drawing/2014/main" id="{CFADFA52-B968-49C0-8057-5F09669EC7BF}"/>
              </a:ext>
            </a:extLst>
          </p:cNvPr>
          <p:cNvSpPr>
            <a:spLocks noGrp="1"/>
          </p:cNvSpPr>
          <p:nvPr>
            <p:ph idx="1"/>
          </p:nvPr>
        </p:nvSpPr>
        <p:spPr/>
        <p:txBody>
          <a:bodyPr/>
          <a:lstStyle/>
          <a:p>
            <a:pPr marL="0" indent="0">
              <a:buNone/>
            </a:pPr>
            <a:r>
              <a:rPr lang="id-ID" b="1" dirty="0"/>
              <a:t>Analisis Kebutuhan</a:t>
            </a:r>
          </a:p>
          <a:p>
            <a:pPr marL="0" indent="0">
              <a:buNone/>
            </a:pPr>
            <a:r>
              <a:rPr lang="id-ID" dirty="0"/>
              <a:t>Elisitasi Kebutuhan</a:t>
            </a:r>
          </a:p>
          <a:p>
            <a:pPr marL="0" indent="0">
              <a:buNone/>
            </a:pPr>
            <a:endParaRPr lang="en-GB" b="1" dirty="0"/>
          </a:p>
        </p:txBody>
      </p:sp>
      <p:pic>
        <p:nvPicPr>
          <p:cNvPr id="11" name="Picture 10" descr="A picture containing calendar&#10;&#10;Description automatically generated">
            <a:extLst>
              <a:ext uri="{FF2B5EF4-FFF2-40B4-BE49-F238E27FC236}">
                <a16:creationId xmlns:a16="http://schemas.microsoft.com/office/drawing/2014/main" id="{E00BEB56-EF82-472C-8A2C-D47CDDD45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50" r="4847"/>
          <a:stretch/>
        </p:blipFill>
        <p:spPr>
          <a:xfrm rot="5400000">
            <a:off x="7549096" y="687732"/>
            <a:ext cx="2278304" cy="3204232"/>
          </a:xfrm>
          <a:prstGeom prst="rect">
            <a:avLst/>
          </a:prstGeom>
        </p:spPr>
      </p:pic>
      <p:sp>
        <p:nvSpPr>
          <p:cNvPr id="12" name="TextBox 11">
            <a:extLst>
              <a:ext uri="{FF2B5EF4-FFF2-40B4-BE49-F238E27FC236}">
                <a16:creationId xmlns:a16="http://schemas.microsoft.com/office/drawing/2014/main" id="{5C105A9D-E701-477B-9212-D6882659CBA7}"/>
              </a:ext>
            </a:extLst>
          </p:cNvPr>
          <p:cNvSpPr txBox="1"/>
          <p:nvPr/>
        </p:nvSpPr>
        <p:spPr>
          <a:xfrm>
            <a:off x="882691" y="2856168"/>
            <a:ext cx="4583226" cy="1015663"/>
          </a:xfrm>
          <a:prstGeom prst="rect">
            <a:avLst/>
          </a:prstGeom>
          <a:noFill/>
        </p:spPr>
        <p:txBody>
          <a:bodyPr wrap="square" rtlCol="0">
            <a:spAutoFit/>
          </a:bodyPr>
          <a:lstStyle/>
          <a:p>
            <a:pPr marL="342900" indent="-342900">
              <a:buFont typeface="+mj-lt"/>
              <a:buAutoNum type="arabicPeriod"/>
            </a:pPr>
            <a:r>
              <a:rPr lang="id-ID" sz="2000" dirty="0"/>
              <a:t>Observasi						  </a:t>
            </a:r>
          </a:p>
          <a:p>
            <a:pPr marL="342900" indent="-342900">
              <a:buFont typeface="+mj-lt"/>
              <a:buAutoNum type="arabicPeriod"/>
            </a:pPr>
            <a:r>
              <a:rPr lang="id-ID" sz="2000" dirty="0"/>
              <a:t>Analisis Dokumen 				  </a:t>
            </a:r>
          </a:p>
          <a:p>
            <a:pPr marL="342900" indent="-342900">
              <a:buFont typeface="+mj-lt"/>
              <a:buAutoNum type="arabicPeriod"/>
            </a:pPr>
            <a:r>
              <a:rPr lang="id-ID" sz="2000" dirty="0"/>
              <a:t>Wawancara</a:t>
            </a:r>
            <a:endParaRPr lang="en-GB" sz="2000" dirty="0"/>
          </a:p>
        </p:txBody>
      </p:sp>
      <p:pic>
        <p:nvPicPr>
          <p:cNvPr id="5" name="Picture 4" descr="Map&#10;&#10;Description automatically generated">
            <a:extLst>
              <a:ext uri="{FF2B5EF4-FFF2-40B4-BE49-F238E27FC236}">
                <a16:creationId xmlns:a16="http://schemas.microsoft.com/office/drawing/2014/main" id="{165F299F-0718-4F56-94BE-0D602284B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8591" y="2556942"/>
            <a:ext cx="3200000" cy="1800000"/>
          </a:xfrm>
          <a:prstGeom prst="rect">
            <a:avLst/>
          </a:prstGeom>
        </p:spPr>
      </p:pic>
      <p:pic>
        <p:nvPicPr>
          <p:cNvPr id="10" name="Picture 9" descr="A picture containing text, tree, outdoor, sign&#10;&#10;Description automatically generated">
            <a:extLst>
              <a:ext uri="{FF2B5EF4-FFF2-40B4-BE49-F238E27FC236}">
                <a16:creationId xmlns:a16="http://schemas.microsoft.com/office/drawing/2014/main" id="{6A207A20-ED12-4776-AA24-C0BD634A4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4699" y="3733579"/>
            <a:ext cx="4115736" cy="2315102"/>
          </a:xfrm>
          <a:prstGeom prst="rect">
            <a:avLst/>
          </a:prstGeom>
        </p:spPr>
      </p:pic>
    </p:spTree>
    <p:extLst>
      <p:ext uri="{BB962C8B-B14F-4D97-AF65-F5344CB8AC3E}">
        <p14:creationId xmlns:p14="http://schemas.microsoft.com/office/powerpoint/2010/main" val="3495435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431E-BFD5-4F0F-B272-158A7BCE7874}"/>
              </a:ext>
            </a:extLst>
          </p:cNvPr>
          <p:cNvSpPr>
            <a:spLocks noGrp="1"/>
          </p:cNvSpPr>
          <p:nvPr>
            <p:ph type="title"/>
          </p:nvPr>
        </p:nvSpPr>
        <p:spPr/>
        <p:txBody>
          <a:bodyPr/>
          <a:lstStyle/>
          <a:p>
            <a:r>
              <a:rPr lang="id-ID" dirty="0"/>
              <a:t>Perancangan Sistem</a:t>
            </a:r>
            <a:endParaRPr lang="en-GB" dirty="0"/>
          </a:p>
        </p:txBody>
      </p:sp>
      <p:sp>
        <p:nvSpPr>
          <p:cNvPr id="3" name="Content Placeholder 2">
            <a:extLst>
              <a:ext uri="{FF2B5EF4-FFF2-40B4-BE49-F238E27FC236}">
                <a16:creationId xmlns:a16="http://schemas.microsoft.com/office/drawing/2014/main" id="{CFADFA52-B968-49C0-8057-5F09669EC7BF}"/>
              </a:ext>
            </a:extLst>
          </p:cNvPr>
          <p:cNvSpPr>
            <a:spLocks noGrp="1"/>
          </p:cNvSpPr>
          <p:nvPr>
            <p:ph idx="1"/>
          </p:nvPr>
        </p:nvSpPr>
        <p:spPr/>
        <p:txBody>
          <a:bodyPr/>
          <a:lstStyle/>
          <a:p>
            <a:pPr marL="0" indent="0">
              <a:buNone/>
            </a:pPr>
            <a:r>
              <a:rPr lang="id-ID" b="1" dirty="0"/>
              <a:t>Analisis Kebutuhan</a:t>
            </a:r>
          </a:p>
          <a:p>
            <a:pPr marL="0" indent="0">
              <a:buNone/>
            </a:pPr>
            <a:r>
              <a:rPr lang="id-ID" dirty="0"/>
              <a:t>Strategi Kebutuhan</a:t>
            </a:r>
          </a:p>
          <a:p>
            <a:pPr marL="0" indent="0">
              <a:buNone/>
            </a:pPr>
            <a:endParaRPr lang="en-GB" b="1" dirty="0"/>
          </a:p>
        </p:txBody>
      </p:sp>
      <p:pic>
        <p:nvPicPr>
          <p:cNvPr id="5" name="Picture 4" descr="Timeline, map&#10;&#10;Description automatically generated">
            <a:extLst>
              <a:ext uri="{FF2B5EF4-FFF2-40B4-BE49-F238E27FC236}">
                <a16:creationId xmlns:a16="http://schemas.microsoft.com/office/drawing/2014/main" id="{30AB1BD7-DFBC-4F2C-8226-31C0C0F1D0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62" b="5386"/>
          <a:stretch/>
        </p:blipFill>
        <p:spPr>
          <a:xfrm>
            <a:off x="10504893" y="2401095"/>
            <a:ext cx="1089802" cy="2138159"/>
          </a:xfrm>
          <a:prstGeom prst="rect">
            <a:avLst/>
          </a:prstGeom>
          <a:ln>
            <a:solidFill>
              <a:schemeClr val="bg2">
                <a:lumMod val="75000"/>
              </a:schemeClr>
            </a:solidFill>
          </a:ln>
        </p:spPr>
      </p:pic>
      <p:pic>
        <p:nvPicPr>
          <p:cNvPr id="7" name="Picture 6" descr="A monkey from a tree&#10;&#10;Description automatically generated with medium confidence">
            <a:extLst>
              <a:ext uri="{FF2B5EF4-FFF2-40B4-BE49-F238E27FC236}">
                <a16:creationId xmlns:a16="http://schemas.microsoft.com/office/drawing/2014/main" id="{1CCAAC3D-25DD-488A-9BAF-960F3632B0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50" b="11316"/>
          <a:stretch/>
        </p:blipFill>
        <p:spPr>
          <a:xfrm>
            <a:off x="9237430" y="2432459"/>
            <a:ext cx="1131516" cy="2106796"/>
          </a:xfrm>
          <a:prstGeom prst="rect">
            <a:avLst/>
          </a:prstGeom>
          <a:ln>
            <a:solidFill>
              <a:schemeClr val="bg2">
                <a:lumMod val="75000"/>
              </a:schemeClr>
            </a:solidFill>
          </a:ln>
        </p:spPr>
      </p:pic>
      <p:pic>
        <p:nvPicPr>
          <p:cNvPr id="9" name="Picture 8" descr="A screenshot of a computer&#10;&#10;Description automatically generated with low confidence">
            <a:extLst>
              <a:ext uri="{FF2B5EF4-FFF2-40B4-BE49-F238E27FC236}">
                <a16:creationId xmlns:a16="http://schemas.microsoft.com/office/drawing/2014/main" id="{8B4F6167-ED34-4175-BA66-6B534BB637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592" b="8189"/>
          <a:stretch/>
        </p:blipFill>
        <p:spPr>
          <a:xfrm>
            <a:off x="7994136" y="2432458"/>
            <a:ext cx="1107347" cy="2116589"/>
          </a:xfrm>
          <a:prstGeom prst="rect">
            <a:avLst/>
          </a:prstGeom>
          <a:ln>
            <a:solidFill>
              <a:schemeClr val="bg2">
                <a:lumMod val="75000"/>
              </a:schemeClr>
            </a:solidFill>
          </a:ln>
        </p:spPr>
      </p:pic>
      <p:pic>
        <p:nvPicPr>
          <p:cNvPr id="11" name="Picture 10" descr="Map&#10;&#10;Description automatically generated">
            <a:extLst>
              <a:ext uri="{FF2B5EF4-FFF2-40B4-BE49-F238E27FC236}">
                <a16:creationId xmlns:a16="http://schemas.microsoft.com/office/drawing/2014/main" id="{AB9E6116-9F6A-4125-B1A9-AEC485C3EF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592" b="5967"/>
          <a:stretch/>
        </p:blipFill>
        <p:spPr>
          <a:xfrm>
            <a:off x="6778045" y="2433316"/>
            <a:ext cx="1080144" cy="2116589"/>
          </a:xfrm>
          <a:prstGeom prst="rect">
            <a:avLst/>
          </a:prstGeom>
          <a:ln>
            <a:solidFill>
              <a:schemeClr val="bg2">
                <a:lumMod val="75000"/>
              </a:schemeClr>
            </a:solidFill>
          </a:ln>
        </p:spPr>
      </p:pic>
      <p:sp>
        <p:nvSpPr>
          <p:cNvPr id="10" name="TextBox 9">
            <a:extLst>
              <a:ext uri="{FF2B5EF4-FFF2-40B4-BE49-F238E27FC236}">
                <a16:creationId xmlns:a16="http://schemas.microsoft.com/office/drawing/2014/main" id="{2DBA2A80-CE56-45F6-A155-6B03829B5535}"/>
              </a:ext>
            </a:extLst>
          </p:cNvPr>
          <p:cNvSpPr txBox="1"/>
          <p:nvPr/>
        </p:nvSpPr>
        <p:spPr>
          <a:xfrm>
            <a:off x="882690" y="2856168"/>
            <a:ext cx="5573357" cy="707886"/>
          </a:xfrm>
          <a:prstGeom prst="rect">
            <a:avLst/>
          </a:prstGeom>
          <a:noFill/>
        </p:spPr>
        <p:txBody>
          <a:bodyPr wrap="square" rtlCol="0">
            <a:spAutoFit/>
          </a:bodyPr>
          <a:lstStyle/>
          <a:p>
            <a:pPr marL="457200" indent="-457200">
              <a:buFont typeface="+mj-lt"/>
              <a:buAutoNum type="arabicPeriod"/>
            </a:pPr>
            <a:r>
              <a:rPr lang="id-ID" sz="2000" i="1" dirty="0"/>
              <a:t>Benchmarking </a:t>
            </a:r>
            <a:r>
              <a:rPr lang="id-ID" sz="2000" dirty="0"/>
              <a:t>(Ragunan Zoo </a:t>
            </a:r>
            <a:r>
              <a:rPr lang="id-ID" sz="2000" i="1" dirty="0"/>
              <a:t>&amp; </a:t>
            </a:r>
            <a:r>
              <a:rPr lang="id-ID" sz="2000" dirty="0"/>
              <a:t>Surabaya Zoo)</a:t>
            </a:r>
            <a:endParaRPr lang="id-ID" sz="2000" i="1" dirty="0"/>
          </a:p>
          <a:p>
            <a:pPr marL="457200" indent="-457200">
              <a:buFont typeface="+mj-lt"/>
              <a:buAutoNum type="arabicPeriod"/>
            </a:pPr>
            <a:r>
              <a:rPr lang="id-ID" sz="2000" i="1" dirty="0"/>
              <a:t>Outcome Analisys</a:t>
            </a:r>
            <a:endParaRPr lang="en-GB" sz="2000" i="1" dirty="0"/>
          </a:p>
        </p:txBody>
      </p:sp>
    </p:spTree>
    <p:extLst>
      <p:ext uri="{BB962C8B-B14F-4D97-AF65-F5344CB8AC3E}">
        <p14:creationId xmlns:p14="http://schemas.microsoft.com/office/powerpoint/2010/main" val="213705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err="1"/>
              <a:t>Perancangan</a:t>
            </a:r>
            <a:r>
              <a:rPr lang="en-US" dirty="0"/>
              <a:t> </a:t>
            </a:r>
            <a:r>
              <a:rPr lang="id-ID" dirty="0"/>
              <a:t>Si</a:t>
            </a:r>
            <a:r>
              <a:rPr lang="en-US" dirty="0"/>
              <a:t>stem</a:t>
            </a:r>
            <a:r>
              <a:rPr lang="id-ID" dirty="0"/>
              <a:t>				</a:t>
            </a:r>
            <a:endParaRPr lang="en-US" dirty="0"/>
          </a:p>
        </p:txBody>
      </p:sp>
      <p:sp>
        <p:nvSpPr>
          <p:cNvPr id="6" name="Content Placeholder 2">
            <a:extLst>
              <a:ext uri="{FF2B5EF4-FFF2-40B4-BE49-F238E27FC236}">
                <a16:creationId xmlns:a16="http://schemas.microsoft.com/office/drawing/2014/main" id="{27126F8A-7975-47D8-B4A5-B1F8684446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d-ID" dirty="0"/>
              <a:t>Kebutuhan Fungsional Sistem</a:t>
            </a:r>
            <a:endParaRPr lang="en-US" dirty="0"/>
          </a:p>
        </p:txBody>
      </p:sp>
      <p:graphicFrame>
        <p:nvGraphicFramePr>
          <p:cNvPr id="9" name="Content Placeholder 8">
            <a:extLst>
              <a:ext uri="{FF2B5EF4-FFF2-40B4-BE49-F238E27FC236}">
                <a16:creationId xmlns:a16="http://schemas.microsoft.com/office/drawing/2014/main" id="{E11F46BE-1245-486F-AFA6-F9D5D979AAA2}"/>
              </a:ext>
            </a:extLst>
          </p:cNvPr>
          <p:cNvGraphicFramePr>
            <a:graphicFrameLocks noGrp="1"/>
          </p:cNvGraphicFramePr>
          <p:nvPr>
            <p:ph idx="1"/>
            <p:extLst>
              <p:ext uri="{D42A27DB-BD31-4B8C-83A1-F6EECF244321}">
                <p14:modId xmlns:p14="http://schemas.microsoft.com/office/powerpoint/2010/main" val="4110094110"/>
              </p:ext>
            </p:extLst>
          </p:nvPr>
        </p:nvGraphicFramePr>
        <p:xfrm>
          <a:off x="2650151" y="2438868"/>
          <a:ext cx="6891698" cy="3082740"/>
        </p:xfrm>
        <a:graphic>
          <a:graphicData uri="http://schemas.openxmlformats.org/drawingml/2006/table">
            <a:tbl>
              <a:tblPr firstRow="1" firstCol="1" bandRow="1">
                <a:tableStyleId>{5940675A-B579-460E-94D1-54222C63F5DA}</a:tableStyleId>
              </a:tblPr>
              <a:tblGrid>
                <a:gridCol w="1645609">
                  <a:extLst>
                    <a:ext uri="{9D8B030D-6E8A-4147-A177-3AD203B41FA5}">
                      <a16:colId xmlns:a16="http://schemas.microsoft.com/office/drawing/2014/main" val="324362676"/>
                    </a:ext>
                  </a:extLst>
                </a:gridCol>
                <a:gridCol w="1620216">
                  <a:extLst>
                    <a:ext uri="{9D8B030D-6E8A-4147-A177-3AD203B41FA5}">
                      <a16:colId xmlns:a16="http://schemas.microsoft.com/office/drawing/2014/main" val="2247650104"/>
                    </a:ext>
                  </a:extLst>
                </a:gridCol>
                <a:gridCol w="3625873">
                  <a:extLst>
                    <a:ext uri="{9D8B030D-6E8A-4147-A177-3AD203B41FA5}">
                      <a16:colId xmlns:a16="http://schemas.microsoft.com/office/drawing/2014/main" val="2355314022"/>
                    </a:ext>
                  </a:extLst>
                </a:gridCol>
              </a:tblGrid>
              <a:tr h="540072">
                <a:tc>
                  <a:txBody>
                    <a:bodyPr/>
                    <a:lstStyle/>
                    <a:p>
                      <a:pPr algn="ctr">
                        <a:spcBef>
                          <a:spcPts val="200"/>
                        </a:spcBef>
                      </a:pPr>
                      <a:r>
                        <a:rPr lang="id-ID" sz="1600" b="1" dirty="0">
                          <a:solidFill>
                            <a:schemeClr val="tx1"/>
                          </a:solidFill>
                          <a:effectLst/>
                        </a:rPr>
                        <a:t>Kode Kebutuhan</a:t>
                      </a:r>
                      <a:endParaRPr lang="en-GB" sz="16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tc>
                  <a:txBody>
                    <a:bodyPr/>
                    <a:lstStyle/>
                    <a:p>
                      <a:pPr algn="ctr"/>
                      <a:r>
                        <a:rPr lang="id-ID" sz="1600" b="1" dirty="0">
                          <a:solidFill>
                            <a:schemeClr val="tx1"/>
                          </a:solidFill>
                          <a:effectLst/>
                        </a:rPr>
                        <a:t>Aktor</a:t>
                      </a:r>
                      <a:endParaRPr lang="en-GB" sz="16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tc>
                  <a:txBody>
                    <a:bodyPr/>
                    <a:lstStyle/>
                    <a:p>
                      <a:pPr algn="ctr"/>
                      <a:r>
                        <a:rPr lang="id-ID" sz="1600" b="1" dirty="0">
                          <a:solidFill>
                            <a:schemeClr val="tx1"/>
                          </a:solidFill>
                          <a:effectLst/>
                        </a:rPr>
                        <a:t>Deskripsi Kebutuhan</a:t>
                      </a:r>
                      <a:endParaRPr lang="en-GB" sz="16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4100837438"/>
                  </a:ext>
                </a:extLst>
              </a:tr>
              <a:tr h="433095">
                <a:tc>
                  <a:txBody>
                    <a:bodyPr/>
                    <a:lstStyle/>
                    <a:p>
                      <a:pPr algn="ctr"/>
                      <a:r>
                        <a:rPr lang="en-GB" sz="1600" dirty="0">
                          <a:effectLst/>
                        </a:rPr>
                        <a:t>F-001</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600" dirty="0" err="1">
                          <a:effectLst/>
                        </a:rPr>
                        <a:t>Pengunjung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en-GB" sz="1600" dirty="0" err="1">
                          <a:effectLst/>
                        </a:rPr>
                        <a:t>Melihat</a:t>
                      </a:r>
                      <a:r>
                        <a:rPr lang="en-GB" sz="1600" dirty="0">
                          <a:effectLst/>
                        </a:rPr>
                        <a:t> Peta </a:t>
                      </a:r>
                      <a:r>
                        <a:rPr lang="en-GB" sz="1600" dirty="0" err="1">
                          <a:effectLst/>
                        </a:rPr>
                        <a:t>Kebun</a:t>
                      </a:r>
                      <a:r>
                        <a:rPr lang="en-GB" sz="1600" dirty="0">
                          <a:effectLst/>
                        </a:rPr>
                        <a:t> </a:t>
                      </a:r>
                      <a:r>
                        <a:rPr lang="en-GB" sz="1600" dirty="0" err="1">
                          <a:effectLst/>
                        </a:rPr>
                        <a:t>Binatang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2706701"/>
                  </a:ext>
                </a:extLst>
              </a:tr>
              <a:tr h="703191">
                <a:tc>
                  <a:txBody>
                    <a:bodyPr/>
                    <a:lstStyle/>
                    <a:p>
                      <a:pPr algn="ctr"/>
                      <a:r>
                        <a:rPr lang="en-GB" sz="1600">
                          <a:effectLst/>
                        </a:rPr>
                        <a:t>F-002</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600" dirty="0" err="1">
                          <a:effectLst/>
                        </a:rPr>
                        <a:t>Pengunjung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en-GB" sz="1600" dirty="0" err="1">
                          <a:effectLst/>
                        </a:rPr>
                        <a:t>Melihat</a:t>
                      </a:r>
                      <a:r>
                        <a:rPr lang="en-GB" sz="1600" dirty="0">
                          <a:effectLst/>
                        </a:rPr>
                        <a:t> </a:t>
                      </a:r>
                      <a:r>
                        <a:rPr lang="en-GB" sz="1600" dirty="0" err="1">
                          <a:effectLst/>
                        </a:rPr>
                        <a:t>informasi</a:t>
                      </a:r>
                      <a:r>
                        <a:rPr lang="en-GB" sz="1600" dirty="0">
                          <a:effectLst/>
                        </a:rPr>
                        <a:t> </a:t>
                      </a:r>
                      <a:r>
                        <a:rPr lang="en-GB" sz="1600" dirty="0" err="1">
                          <a:effectLst/>
                        </a:rPr>
                        <a:t>Kebun</a:t>
                      </a:r>
                      <a:r>
                        <a:rPr lang="en-GB" sz="1600" dirty="0">
                          <a:effectLst/>
                        </a:rPr>
                        <a:t> </a:t>
                      </a:r>
                      <a:r>
                        <a:rPr lang="en-GB" sz="1600" dirty="0" err="1">
                          <a:effectLst/>
                        </a:rPr>
                        <a:t>Binatang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41440432"/>
                  </a:ext>
                </a:extLst>
              </a:tr>
              <a:tr h="703191">
                <a:tc>
                  <a:txBody>
                    <a:bodyPr/>
                    <a:lstStyle/>
                    <a:p>
                      <a:pPr algn="ctr"/>
                      <a:r>
                        <a:rPr lang="en-GB" sz="1600">
                          <a:effectLst/>
                        </a:rPr>
                        <a:t>F-003</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600">
                          <a:effectLst/>
                        </a:rPr>
                        <a:t>Pengunjung</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en-GB" sz="1600" dirty="0" err="1">
                          <a:effectLst/>
                        </a:rPr>
                        <a:t>Mendapat</a:t>
                      </a:r>
                      <a:r>
                        <a:rPr lang="en-GB" sz="1600" dirty="0">
                          <a:effectLst/>
                        </a:rPr>
                        <a:t> </a:t>
                      </a:r>
                      <a:r>
                        <a:rPr lang="en-GB" sz="1600" dirty="0" err="1">
                          <a:effectLst/>
                        </a:rPr>
                        <a:t>informasi</a:t>
                      </a:r>
                      <a:r>
                        <a:rPr lang="en-GB" sz="1600" dirty="0">
                          <a:effectLst/>
                        </a:rPr>
                        <a:t> </a:t>
                      </a:r>
                      <a:r>
                        <a:rPr lang="en-GB" sz="1600" dirty="0" err="1">
                          <a:effectLst/>
                        </a:rPr>
                        <a:t>lokasi</a:t>
                      </a:r>
                      <a:r>
                        <a:rPr lang="en-GB" sz="1600" dirty="0">
                          <a:effectLst/>
                        </a:rPr>
                        <a:t> </a:t>
                      </a:r>
                      <a:r>
                        <a:rPr lang="en-GB" sz="1600" dirty="0" err="1">
                          <a:effectLst/>
                        </a:rPr>
                        <a:t>fasilitas</a:t>
                      </a:r>
                      <a:r>
                        <a:rPr lang="en-GB" sz="1600" dirty="0">
                          <a:effectLst/>
                        </a:rPr>
                        <a:t> </a:t>
                      </a:r>
                      <a:r>
                        <a:rPr lang="en-GB" sz="1600" dirty="0" err="1">
                          <a:effectLst/>
                        </a:rPr>
                        <a:t>terdekat</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9788360"/>
                  </a:ext>
                </a:extLst>
              </a:tr>
              <a:tr h="703191">
                <a:tc>
                  <a:txBody>
                    <a:bodyPr/>
                    <a:lstStyle/>
                    <a:p>
                      <a:pPr algn="ctr"/>
                      <a:r>
                        <a:rPr lang="en-GB" sz="1600">
                          <a:effectLst/>
                        </a:rPr>
                        <a:t>F-004</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GB" sz="1600" dirty="0" err="1">
                          <a:effectLst/>
                        </a:rPr>
                        <a:t>Pengunjung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en-GB" sz="1600" dirty="0" err="1">
                          <a:effectLst/>
                        </a:rPr>
                        <a:t>Mendapat</a:t>
                      </a:r>
                      <a:r>
                        <a:rPr lang="en-GB" sz="1600" dirty="0">
                          <a:effectLst/>
                        </a:rPr>
                        <a:t> </a:t>
                      </a:r>
                      <a:r>
                        <a:rPr lang="en-GB" sz="1600" dirty="0" err="1">
                          <a:effectLst/>
                        </a:rPr>
                        <a:t>Informasi</a:t>
                      </a:r>
                      <a:r>
                        <a:rPr lang="en-GB" sz="1600" dirty="0">
                          <a:effectLst/>
                        </a:rPr>
                        <a:t> </a:t>
                      </a:r>
                      <a:r>
                        <a:rPr lang="en-GB" sz="1600" dirty="0" err="1">
                          <a:effectLst/>
                        </a:rPr>
                        <a:t>Koleksi</a:t>
                      </a:r>
                      <a:r>
                        <a:rPr lang="en-GB" sz="1600" dirty="0">
                          <a:effectLst/>
                        </a:rPr>
                        <a:t> </a:t>
                      </a:r>
                      <a:r>
                        <a:rPr lang="en-GB" sz="1600" dirty="0" err="1">
                          <a:effectLst/>
                        </a:rPr>
                        <a:t>Satwa</a:t>
                      </a:r>
                      <a:r>
                        <a:rPr lang="en-GB" sz="1600" dirty="0">
                          <a:effectLst/>
                        </a:rPr>
                        <a:t> </a:t>
                      </a:r>
                      <a:r>
                        <a:rPr lang="en-GB" sz="1600" dirty="0" err="1">
                          <a:effectLst/>
                        </a:rPr>
                        <a:t>Kebun</a:t>
                      </a:r>
                      <a:r>
                        <a:rPr lang="en-GB" sz="1600" dirty="0">
                          <a:effectLst/>
                        </a:rPr>
                        <a:t> </a:t>
                      </a:r>
                      <a:r>
                        <a:rPr lang="en-GB" sz="1600" dirty="0" err="1">
                          <a:effectLst/>
                        </a:rPr>
                        <a:t>Binatang</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86615654"/>
                  </a:ext>
                </a:extLst>
              </a:tr>
            </a:tbl>
          </a:graphicData>
        </a:graphic>
      </p:graphicFrame>
    </p:spTree>
    <p:extLst>
      <p:ext uri="{BB962C8B-B14F-4D97-AF65-F5344CB8AC3E}">
        <p14:creationId xmlns:p14="http://schemas.microsoft.com/office/powerpoint/2010/main" val="82417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err="1"/>
              <a:t>Perancangan</a:t>
            </a:r>
            <a:r>
              <a:rPr lang="en-US" dirty="0"/>
              <a:t> </a:t>
            </a:r>
            <a:r>
              <a:rPr lang="id-ID" dirty="0"/>
              <a:t>Si</a:t>
            </a:r>
            <a:r>
              <a:rPr lang="en-US" dirty="0"/>
              <a:t>stem</a:t>
            </a:r>
            <a:r>
              <a:rPr lang="id-ID" dirty="0"/>
              <a:t>				</a:t>
            </a:r>
            <a:endParaRPr lang="en-US" dirty="0"/>
          </a:p>
        </p:txBody>
      </p:sp>
      <p:sp>
        <p:nvSpPr>
          <p:cNvPr id="6" name="Content Placeholder 2">
            <a:extLst>
              <a:ext uri="{FF2B5EF4-FFF2-40B4-BE49-F238E27FC236}">
                <a16:creationId xmlns:a16="http://schemas.microsoft.com/office/drawing/2014/main" id="{27126F8A-7975-47D8-B4A5-B1F8684446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d-ID" dirty="0"/>
              <a:t>Kebutuhan Non-Fungsional Sistem</a:t>
            </a:r>
            <a:endParaRPr lang="en-US" dirty="0"/>
          </a:p>
        </p:txBody>
      </p:sp>
      <p:graphicFrame>
        <p:nvGraphicFramePr>
          <p:cNvPr id="5" name="Content Placeholder 4">
            <a:extLst>
              <a:ext uri="{FF2B5EF4-FFF2-40B4-BE49-F238E27FC236}">
                <a16:creationId xmlns:a16="http://schemas.microsoft.com/office/drawing/2014/main" id="{E42F1600-DA62-40D7-8DAB-2332B3D97206}"/>
              </a:ext>
            </a:extLst>
          </p:cNvPr>
          <p:cNvGraphicFramePr>
            <a:graphicFrameLocks noGrp="1"/>
          </p:cNvGraphicFramePr>
          <p:nvPr>
            <p:ph idx="1"/>
            <p:extLst>
              <p:ext uri="{D42A27DB-BD31-4B8C-83A1-F6EECF244321}">
                <p14:modId xmlns:p14="http://schemas.microsoft.com/office/powerpoint/2010/main" val="4037605533"/>
              </p:ext>
            </p:extLst>
          </p:nvPr>
        </p:nvGraphicFramePr>
        <p:xfrm>
          <a:off x="2844389" y="2618892"/>
          <a:ext cx="6503221" cy="1798650"/>
        </p:xfrm>
        <a:graphic>
          <a:graphicData uri="http://schemas.openxmlformats.org/drawingml/2006/table">
            <a:tbl>
              <a:tblPr firstRow="1" firstCol="1" bandRow="1">
                <a:tableStyleId>{5940675A-B579-460E-94D1-54222C63F5DA}</a:tableStyleId>
              </a:tblPr>
              <a:tblGrid>
                <a:gridCol w="2391634">
                  <a:extLst>
                    <a:ext uri="{9D8B030D-6E8A-4147-A177-3AD203B41FA5}">
                      <a16:colId xmlns:a16="http://schemas.microsoft.com/office/drawing/2014/main" val="2592190065"/>
                    </a:ext>
                  </a:extLst>
                </a:gridCol>
                <a:gridCol w="4111587">
                  <a:extLst>
                    <a:ext uri="{9D8B030D-6E8A-4147-A177-3AD203B41FA5}">
                      <a16:colId xmlns:a16="http://schemas.microsoft.com/office/drawing/2014/main" val="1001021258"/>
                    </a:ext>
                  </a:extLst>
                </a:gridCol>
              </a:tblGrid>
              <a:tr h="540072">
                <a:tc>
                  <a:txBody>
                    <a:bodyPr/>
                    <a:lstStyle/>
                    <a:p>
                      <a:pPr algn="ctr">
                        <a:spcBef>
                          <a:spcPts val="200"/>
                        </a:spcBef>
                      </a:pPr>
                      <a:r>
                        <a:rPr lang="id-ID" sz="1600" b="1" dirty="0">
                          <a:effectLst/>
                        </a:rPr>
                        <a:t>Kode Kebutuhan</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tc>
                  <a:txBody>
                    <a:bodyPr/>
                    <a:lstStyle/>
                    <a:p>
                      <a:pPr algn="ctr"/>
                      <a:r>
                        <a:rPr lang="id-ID" sz="1600" b="1" dirty="0">
                          <a:effectLst/>
                        </a:rPr>
                        <a:t>Deskripsi Kebutuhan</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bg2"/>
                    </a:solidFill>
                  </a:tcPr>
                </a:tc>
                <a:extLst>
                  <a:ext uri="{0D108BD9-81ED-4DB2-BD59-A6C34878D82A}">
                    <a16:rowId xmlns:a16="http://schemas.microsoft.com/office/drawing/2014/main" val="2922275296"/>
                  </a:ext>
                </a:extLst>
              </a:tr>
              <a:tr h="629289">
                <a:tc>
                  <a:txBody>
                    <a:bodyPr/>
                    <a:lstStyle/>
                    <a:p>
                      <a:pPr algn="ctr"/>
                      <a:r>
                        <a:rPr lang="id-ID" sz="1600">
                          <a:effectLst/>
                        </a:rPr>
                        <a:t>N</a:t>
                      </a:r>
                      <a:r>
                        <a:rPr lang="en-GB" sz="1600">
                          <a:effectLst/>
                        </a:rPr>
                        <a:t>F-001</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id-ID" sz="1600" dirty="0">
                          <a:effectLst/>
                        </a:rPr>
                        <a:t>Aplikasi dapat digunakan pada sistem operasi Android 10+</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99382588"/>
                  </a:ext>
                </a:extLst>
              </a:tr>
              <a:tr h="629289">
                <a:tc>
                  <a:txBody>
                    <a:bodyPr/>
                    <a:lstStyle/>
                    <a:p>
                      <a:pPr algn="ctr"/>
                      <a:r>
                        <a:rPr lang="id-ID" sz="1600">
                          <a:effectLst/>
                        </a:rPr>
                        <a:t>N</a:t>
                      </a:r>
                      <a:r>
                        <a:rPr lang="en-GB" sz="1600">
                          <a:effectLst/>
                        </a:rPr>
                        <a:t>F-002</a:t>
                      </a:r>
                      <a:endParaRPr lang="en-GB"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l"/>
                      <a:r>
                        <a:rPr lang="id-ID" sz="1600" dirty="0">
                          <a:effectLst/>
                        </a:rPr>
                        <a:t>Respon chatbot tidak melebihi 30 detik</a:t>
                      </a: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64291645"/>
                  </a:ext>
                </a:extLst>
              </a:tr>
            </a:tbl>
          </a:graphicData>
        </a:graphic>
      </p:graphicFrame>
    </p:spTree>
    <p:extLst>
      <p:ext uri="{BB962C8B-B14F-4D97-AF65-F5344CB8AC3E}">
        <p14:creationId xmlns:p14="http://schemas.microsoft.com/office/powerpoint/2010/main" val="139504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aft SOTK ITS VERSI 20082019 rev" id="{5D282795-EF5D-B242-BDFC-7F9F37BDBADC}" vid="{6D15C487-3A92-6E4F-8CED-77745C92A1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 ma:contentTypeID="0x010100E578BFB713B0A04AA9CB3FB0E09BB096" ma:contentTypeVersion="8" ma:contentTypeDescription="Buat sebuah dokumen baru." ma:contentTypeScope="" ma:versionID="b12db5772b421c3d97e5e8cc52461df1">
  <xsd:schema xmlns:xsd="http://www.w3.org/2001/XMLSchema" xmlns:xs="http://www.w3.org/2001/XMLSchema" xmlns:p="http://schemas.microsoft.com/office/2006/metadata/properties" xmlns:ns3="d27b1e0a-a80f-43b3-a72c-03febd3edde5" targetNamespace="http://schemas.microsoft.com/office/2006/metadata/properties" ma:root="true" ma:fieldsID="93b8b61b0ccf34e75e41c3c949ba1e0b" ns3:_="">
    <xsd:import namespace="d27b1e0a-a80f-43b3-a72c-03febd3edde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7b1e0a-a80f-43b3-a72c-03febd3edd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e Isi"/>
        <xsd:element ref="dc:title" minOccurs="0" maxOccurs="1" ma:index="4" ma:displayName="Judu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CB790-CC05-41EE-8468-36831EC64B78}">
  <ds:schemaRefs>
    <ds:schemaRef ds:uri="http://schemas.openxmlformats.org/package/2006/metadata/core-properties"/>
    <ds:schemaRef ds:uri="http://schemas.microsoft.com/office/2006/documentManagement/types"/>
    <ds:schemaRef ds:uri="http://schemas.microsoft.com/office/infopath/2007/PartnerControls"/>
    <ds:schemaRef ds:uri="d27b1e0a-a80f-43b3-a72c-03febd3edde5"/>
    <ds:schemaRef ds:uri="http://schemas.microsoft.com/office/2006/metadata/properties"/>
    <ds:schemaRef ds:uri="http://www.w3.org/XML/1998/namespace"/>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6F28412E-6216-429D-9368-A2DF44D347EE}">
  <ds:schemaRefs>
    <ds:schemaRef ds:uri="http://schemas.microsoft.com/sharepoint/v3/contenttype/forms"/>
  </ds:schemaRefs>
</ds:datastoreItem>
</file>

<file path=customXml/itemProps3.xml><?xml version="1.0" encoding="utf-8"?>
<ds:datastoreItem xmlns:ds="http://schemas.openxmlformats.org/officeDocument/2006/customXml" ds:itemID="{74C6180C-AB73-4F26-8914-63FC793B0B03}">
  <ds:schemaRefs>
    <ds:schemaRef ds:uri="http://schemas.microsoft.com/office/2006/metadata/contentType"/>
    <ds:schemaRef ds:uri="http://schemas.microsoft.com/office/2006/metadata/properties/metaAttributes"/>
    <ds:schemaRef ds:uri="http://www.w3.org/2000/xmlns/"/>
    <ds:schemaRef ds:uri="http://www.w3.org/2001/XMLSchema"/>
    <ds:schemaRef ds:uri="d27b1e0a-a80f-43b3-a72c-03febd3edde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7012</TotalTime>
  <Words>2019</Words>
  <Application>Microsoft Office PowerPoint</Application>
  <PresentationFormat>Widescreen</PresentationFormat>
  <Paragraphs>691</Paragraphs>
  <Slides>31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Arial Black</vt:lpstr>
      <vt:lpstr>Calibri</vt:lpstr>
      <vt:lpstr>Calibri Light</vt:lpstr>
      <vt:lpstr>Cambria Math</vt:lpstr>
      <vt:lpstr>Symbol</vt:lpstr>
      <vt:lpstr>Times New Roman</vt:lpstr>
      <vt:lpstr>Office Theme</vt:lpstr>
      <vt:lpstr>2_Custom Design</vt:lpstr>
      <vt:lpstr>PowerPoint Presentation</vt:lpstr>
      <vt:lpstr>Outline</vt:lpstr>
      <vt:lpstr>Latar Belakang</vt:lpstr>
      <vt:lpstr>Batasan Masalah</vt:lpstr>
      <vt:lpstr>Tujuan</vt:lpstr>
      <vt:lpstr>Perancangan Sistem</vt:lpstr>
      <vt:lpstr>Perancangan Sistem</vt:lpstr>
      <vt:lpstr>Perancangan Sistem    </vt:lpstr>
      <vt:lpstr>Perancangan Sistem    </vt:lpstr>
      <vt:lpstr>Perancangan Sistem    </vt:lpstr>
      <vt:lpstr>Perancangan Sistem    </vt:lpstr>
      <vt:lpstr>Perancangan Sistem    </vt:lpstr>
      <vt:lpstr>Perancangan Sistem    </vt:lpstr>
      <vt:lpstr>Perancangan Sistem    </vt:lpstr>
      <vt:lpstr>Perancangan Sistem    </vt:lpstr>
      <vt:lpstr>Perancangan Sistem    </vt:lpstr>
      <vt:lpstr>Perancangan Sistem    |Chatbot</vt:lpstr>
      <vt:lpstr>Perancangan Sistem    |Pemandu</vt:lpstr>
      <vt:lpstr>Perancangan Sistem</vt:lpstr>
      <vt:lpstr>Uji Coba</vt:lpstr>
      <vt:lpstr>Uji Coba</vt:lpstr>
      <vt:lpstr>Uji Coba</vt:lpstr>
      <vt:lpstr>Uji Coba</vt:lpstr>
      <vt:lpstr>Uji Coba</vt:lpstr>
      <vt:lpstr>Uji Coba</vt:lpstr>
      <vt:lpstr>Uji Coba</vt:lpstr>
      <vt:lpstr>Uji Coba</vt:lpstr>
      <vt:lpstr>Uji Coba</vt:lpstr>
      <vt:lpstr>Kesimpulan</vt:lpstr>
      <vt:lpstr>Saran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Sidang Komisi Profesor Senat Akademik ITS</dc:title>
  <dc:creator>Heri koes</dc:creator>
  <cp:lastModifiedBy>Vania Cikanindi</cp:lastModifiedBy>
  <cp:revision>330</cp:revision>
  <dcterms:created xsi:type="dcterms:W3CDTF">2020-01-27T22:09:26Z</dcterms:created>
  <dcterms:modified xsi:type="dcterms:W3CDTF">2022-01-26T18:02:38Z</dcterms:modified>
</cp:coreProperties>
</file>